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mp" ContentType="image/p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  <p:sldMasterId id="2147483693" r:id="rId2"/>
    <p:sldMasterId id="2147483706" r:id="rId3"/>
  </p:sldMasterIdLst>
  <p:notesMasterIdLst>
    <p:notesMasterId r:id="rId19"/>
  </p:notesMasterIdLst>
  <p:handoutMasterIdLst>
    <p:handoutMasterId r:id="rId20"/>
  </p:handoutMasterIdLst>
  <p:sldIdLst>
    <p:sldId id="379" r:id="rId4"/>
    <p:sldId id="380" r:id="rId5"/>
    <p:sldId id="381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93" r:id="rId16"/>
    <p:sldId id="391" r:id="rId17"/>
    <p:sldId id="39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clrMode="bw" frameSlides="1"/>
  <p:clrMru>
    <a:srgbClr val="3D80A9"/>
    <a:srgbClr val="1946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8110" autoAdjust="0"/>
  </p:normalViewPr>
  <p:slideViewPr>
    <p:cSldViewPr snapToGrid="0" snapToObjects="1">
      <p:cViewPr>
        <p:scale>
          <a:sx n="100" d="100"/>
          <a:sy n="100" d="100"/>
        </p:scale>
        <p:origin x="-1760" y="-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2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notesViewPr>
    <p:cSldViewPr snapToGrid="0" snapToObjects="1">
      <p:cViewPr varScale="1">
        <p:scale>
          <a:sx n="64" d="100"/>
          <a:sy n="64" d="100"/>
        </p:scale>
        <p:origin x="-2968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9B2B8A-E413-654D-AF42-2946AE924543}" type="doc">
      <dgm:prSet loTypeId="urn:microsoft.com/office/officeart/2005/8/layout/hList7" loCatId="" qsTypeId="urn:microsoft.com/office/officeart/2005/8/quickstyle/simple4" qsCatId="simple" csTypeId="urn:microsoft.com/office/officeart/2005/8/colors/colorful3" csCatId="colorful" phldr="1"/>
      <dgm:spPr/>
    </dgm:pt>
    <dgm:pt modelId="{5A67A324-F885-3641-B4B1-C6B2F7572107}">
      <dgm:prSet phldrT="[Text]"/>
      <dgm:spPr/>
      <dgm:t>
        <a:bodyPr/>
        <a:lstStyle/>
        <a:p>
          <a:r>
            <a:rPr lang="en-US" dirty="0" smtClean="0"/>
            <a:t>Advocates</a:t>
          </a:r>
          <a:endParaRPr lang="en-US" dirty="0"/>
        </a:p>
      </dgm:t>
    </dgm:pt>
    <dgm:pt modelId="{CFE1C519-B2D1-FE48-8067-DA2660F87C2B}" type="parTrans" cxnId="{83DF9D3C-5CA4-3540-AF01-F7461C70B2D5}">
      <dgm:prSet/>
      <dgm:spPr/>
      <dgm:t>
        <a:bodyPr/>
        <a:lstStyle/>
        <a:p>
          <a:endParaRPr lang="en-US"/>
        </a:p>
      </dgm:t>
    </dgm:pt>
    <dgm:pt modelId="{F0EDECEB-BB00-4E48-B3A5-4A6479969FDD}" type="sibTrans" cxnId="{83DF9D3C-5CA4-3540-AF01-F7461C70B2D5}">
      <dgm:prSet/>
      <dgm:spPr/>
      <dgm:t>
        <a:bodyPr/>
        <a:lstStyle/>
        <a:p>
          <a:endParaRPr lang="en-US"/>
        </a:p>
      </dgm:t>
    </dgm:pt>
    <dgm:pt modelId="{117080A4-05C0-C94E-A721-C5CB212171CE}">
      <dgm:prSet phldrT="[Text]"/>
      <dgm:spPr/>
      <dgm:t>
        <a:bodyPr/>
        <a:lstStyle/>
        <a:p>
          <a:r>
            <a:rPr lang="en-US" dirty="0" smtClean="0"/>
            <a:t>Businesses</a:t>
          </a:r>
          <a:endParaRPr lang="en-US" dirty="0"/>
        </a:p>
      </dgm:t>
    </dgm:pt>
    <dgm:pt modelId="{24E03C52-E802-9140-8EA6-A6B437678886}" type="parTrans" cxnId="{95CCFEBD-9540-024B-953E-B074170F64B4}">
      <dgm:prSet/>
      <dgm:spPr/>
      <dgm:t>
        <a:bodyPr/>
        <a:lstStyle/>
        <a:p>
          <a:endParaRPr lang="en-US"/>
        </a:p>
      </dgm:t>
    </dgm:pt>
    <dgm:pt modelId="{5553DC8B-961C-FC4A-B058-AFE2E1147E19}" type="sibTrans" cxnId="{95CCFEBD-9540-024B-953E-B074170F64B4}">
      <dgm:prSet/>
      <dgm:spPr/>
      <dgm:t>
        <a:bodyPr/>
        <a:lstStyle/>
        <a:p>
          <a:endParaRPr lang="en-US"/>
        </a:p>
      </dgm:t>
    </dgm:pt>
    <dgm:pt modelId="{680A35A6-6A74-044A-B1AD-FE9455BA5DC6}">
      <dgm:prSet phldrT="[Text]"/>
      <dgm:spPr/>
      <dgm:t>
        <a:bodyPr/>
        <a:lstStyle/>
        <a:p>
          <a:r>
            <a:rPr lang="en-US" dirty="0" smtClean="0"/>
            <a:t>Policy Makers</a:t>
          </a:r>
          <a:endParaRPr lang="en-US" dirty="0"/>
        </a:p>
      </dgm:t>
    </dgm:pt>
    <dgm:pt modelId="{B89D5D59-5320-D246-8231-D13D48DAEE99}" type="parTrans" cxnId="{59CCEEC9-382C-CF44-A88D-ADEF21C4FB06}">
      <dgm:prSet/>
      <dgm:spPr/>
      <dgm:t>
        <a:bodyPr/>
        <a:lstStyle/>
        <a:p>
          <a:endParaRPr lang="en-US"/>
        </a:p>
      </dgm:t>
    </dgm:pt>
    <dgm:pt modelId="{892533F4-D09A-6E49-BB79-35294944FF4E}" type="sibTrans" cxnId="{59CCEEC9-382C-CF44-A88D-ADEF21C4FB06}">
      <dgm:prSet/>
      <dgm:spPr/>
      <dgm:t>
        <a:bodyPr/>
        <a:lstStyle/>
        <a:p>
          <a:endParaRPr lang="en-US"/>
        </a:p>
      </dgm:t>
    </dgm:pt>
    <dgm:pt modelId="{EF815FDA-BE81-574C-884C-7FD7B17E9043}" type="pres">
      <dgm:prSet presAssocID="{579B2B8A-E413-654D-AF42-2946AE924543}" presName="Name0" presStyleCnt="0">
        <dgm:presLayoutVars>
          <dgm:dir/>
          <dgm:resizeHandles val="exact"/>
        </dgm:presLayoutVars>
      </dgm:prSet>
      <dgm:spPr/>
    </dgm:pt>
    <dgm:pt modelId="{10FD6AB3-C323-0343-8BA3-FBE66825FCA8}" type="pres">
      <dgm:prSet presAssocID="{579B2B8A-E413-654D-AF42-2946AE924543}" presName="fgShape" presStyleLbl="fgShp" presStyleIdx="0" presStyleCnt="1" custFlipHor="0" custScaleX="678" custScaleY="90244" custLinFactNeighborX="18540" custLinFactNeighborY="30081"/>
      <dgm:spPr/>
    </dgm:pt>
    <dgm:pt modelId="{29BC043B-2E2E-E842-A554-E1ACE16BA7A9}" type="pres">
      <dgm:prSet presAssocID="{579B2B8A-E413-654D-AF42-2946AE924543}" presName="linComp" presStyleCnt="0"/>
      <dgm:spPr/>
    </dgm:pt>
    <dgm:pt modelId="{9082CE85-15F2-AE4B-B433-24ECC018067B}" type="pres">
      <dgm:prSet presAssocID="{5A67A324-F885-3641-B4B1-C6B2F7572107}" presName="compNode" presStyleCnt="0"/>
      <dgm:spPr/>
    </dgm:pt>
    <dgm:pt modelId="{28D02581-B568-7841-A0F2-F59531D59505}" type="pres">
      <dgm:prSet presAssocID="{5A67A324-F885-3641-B4B1-C6B2F7572107}" presName="bkgdShape" presStyleLbl="node1" presStyleIdx="0" presStyleCnt="3" custLinFactNeighborX="-5717" custLinFactNeighborY="-5890"/>
      <dgm:spPr/>
      <dgm:t>
        <a:bodyPr/>
        <a:lstStyle/>
        <a:p>
          <a:endParaRPr lang="en-US"/>
        </a:p>
      </dgm:t>
    </dgm:pt>
    <dgm:pt modelId="{A7832E3A-8E07-2A49-B5A6-E14E6AB2D497}" type="pres">
      <dgm:prSet presAssocID="{5A67A324-F885-3641-B4B1-C6B2F7572107}" presName="node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946B9B-9C07-C444-B19E-BB8A43166988}" type="pres">
      <dgm:prSet presAssocID="{5A67A324-F885-3641-B4B1-C6B2F7572107}" presName="invisiNode" presStyleLbl="node1" presStyleIdx="0" presStyleCnt="3"/>
      <dgm:spPr/>
    </dgm:pt>
    <dgm:pt modelId="{3A9B81EE-2734-9942-B2DF-056E2565D664}" type="pres">
      <dgm:prSet presAssocID="{5A67A324-F885-3641-B4B1-C6B2F7572107}" presName="imagNode" presStyleLbl="fgImgPlace1" presStyleIdx="0" presStyleCnt="3" custScaleX="122788" custScaleY="118387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88218B30-3ADF-A245-9E74-66EFD2E306C0}" type="pres">
      <dgm:prSet presAssocID="{F0EDECEB-BB00-4E48-B3A5-4A6479969FDD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F742F9C-8FFA-B24A-BA0F-7B168EDA8518}" type="pres">
      <dgm:prSet presAssocID="{117080A4-05C0-C94E-A721-C5CB212171CE}" presName="compNode" presStyleCnt="0"/>
      <dgm:spPr/>
    </dgm:pt>
    <dgm:pt modelId="{546F0276-149B-CB4F-BAC1-1495AAD642CC}" type="pres">
      <dgm:prSet presAssocID="{117080A4-05C0-C94E-A721-C5CB212171CE}" presName="bkgdShape" presStyleLbl="node1" presStyleIdx="1" presStyleCnt="3"/>
      <dgm:spPr/>
      <dgm:t>
        <a:bodyPr/>
        <a:lstStyle/>
        <a:p>
          <a:endParaRPr lang="en-US"/>
        </a:p>
      </dgm:t>
    </dgm:pt>
    <dgm:pt modelId="{43DBC98D-83DD-A84F-9486-6012E1AC3C0E}" type="pres">
      <dgm:prSet presAssocID="{117080A4-05C0-C94E-A721-C5CB212171CE}" presName="node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C745E0-3B1D-8644-B0F8-12A194FBA84C}" type="pres">
      <dgm:prSet presAssocID="{117080A4-05C0-C94E-A721-C5CB212171CE}" presName="invisiNode" presStyleLbl="node1" presStyleIdx="1" presStyleCnt="3"/>
      <dgm:spPr/>
    </dgm:pt>
    <dgm:pt modelId="{7536F562-328A-AC4D-9F65-F6DB74AFC634}" type="pres">
      <dgm:prSet presAssocID="{117080A4-05C0-C94E-A721-C5CB212171CE}" presName="imagNode" presStyleLbl="fgImgPlace1" presStyleIdx="1" presStyleCnt="3" custScaleX="131735" custScaleY="127346" custLinFactNeighborY="149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4E88988F-5B6B-7C4E-B563-CD2A6990C746}" type="pres">
      <dgm:prSet presAssocID="{5553DC8B-961C-FC4A-B058-AFE2E1147E19}" presName="sibTrans" presStyleLbl="sibTrans2D1" presStyleIdx="0" presStyleCnt="0"/>
      <dgm:spPr/>
      <dgm:t>
        <a:bodyPr/>
        <a:lstStyle/>
        <a:p>
          <a:endParaRPr lang="en-US"/>
        </a:p>
      </dgm:t>
    </dgm:pt>
    <dgm:pt modelId="{FB765822-DF67-D748-94FF-E3D7D5B90F77}" type="pres">
      <dgm:prSet presAssocID="{680A35A6-6A74-044A-B1AD-FE9455BA5DC6}" presName="compNode" presStyleCnt="0"/>
      <dgm:spPr/>
    </dgm:pt>
    <dgm:pt modelId="{D682D9DD-B030-A947-9EC1-9762F9C5B0B2}" type="pres">
      <dgm:prSet presAssocID="{680A35A6-6A74-044A-B1AD-FE9455BA5DC6}" presName="bkgdShape" presStyleLbl="node1" presStyleIdx="2" presStyleCnt="3"/>
      <dgm:spPr/>
      <dgm:t>
        <a:bodyPr/>
        <a:lstStyle/>
        <a:p>
          <a:endParaRPr lang="en-US"/>
        </a:p>
      </dgm:t>
    </dgm:pt>
    <dgm:pt modelId="{175BFDEA-BF5E-B548-ACC2-CDF5584F5C41}" type="pres">
      <dgm:prSet presAssocID="{680A35A6-6A74-044A-B1AD-FE9455BA5DC6}" presName="node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176368-CCFE-914D-B47D-3169E02A4D09}" type="pres">
      <dgm:prSet presAssocID="{680A35A6-6A74-044A-B1AD-FE9455BA5DC6}" presName="invisiNode" presStyleLbl="node1" presStyleIdx="2" presStyleCnt="3"/>
      <dgm:spPr/>
    </dgm:pt>
    <dgm:pt modelId="{34B97587-F326-5643-A485-E05F6337B423}" type="pres">
      <dgm:prSet presAssocID="{680A35A6-6A74-044A-B1AD-FE9455BA5DC6}" presName="imagNode" presStyleLbl="fgImgPlace1" presStyleIdx="2" presStyleCnt="3" custScaleX="118744" custScaleY="116894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</dgm:ptLst>
  <dgm:cxnLst>
    <dgm:cxn modelId="{59CCEEC9-382C-CF44-A88D-ADEF21C4FB06}" srcId="{579B2B8A-E413-654D-AF42-2946AE924543}" destId="{680A35A6-6A74-044A-B1AD-FE9455BA5DC6}" srcOrd="2" destOrd="0" parTransId="{B89D5D59-5320-D246-8231-D13D48DAEE99}" sibTransId="{892533F4-D09A-6E49-BB79-35294944FF4E}"/>
    <dgm:cxn modelId="{E2B99F61-D12B-3D44-B54F-B17326FB3C20}" type="presOf" srcId="{680A35A6-6A74-044A-B1AD-FE9455BA5DC6}" destId="{D682D9DD-B030-A947-9EC1-9762F9C5B0B2}" srcOrd="0" destOrd="0" presId="urn:microsoft.com/office/officeart/2005/8/layout/hList7"/>
    <dgm:cxn modelId="{8AEBFECC-3B2B-1347-97AE-4678D8C577E7}" type="presOf" srcId="{680A35A6-6A74-044A-B1AD-FE9455BA5DC6}" destId="{175BFDEA-BF5E-B548-ACC2-CDF5584F5C41}" srcOrd="1" destOrd="0" presId="urn:microsoft.com/office/officeart/2005/8/layout/hList7"/>
    <dgm:cxn modelId="{15C3A49F-D96C-504B-85F4-7678F7B92979}" type="presOf" srcId="{117080A4-05C0-C94E-A721-C5CB212171CE}" destId="{546F0276-149B-CB4F-BAC1-1495AAD642CC}" srcOrd="0" destOrd="0" presId="urn:microsoft.com/office/officeart/2005/8/layout/hList7"/>
    <dgm:cxn modelId="{90BAA671-0280-B34F-893B-8255F2145283}" type="presOf" srcId="{5553DC8B-961C-FC4A-B058-AFE2E1147E19}" destId="{4E88988F-5B6B-7C4E-B563-CD2A6990C746}" srcOrd="0" destOrd="0" presId="urn:microsoft.com/office/officeart/2005/8/layout/hList7"/>
    <dgm:cxn modelId="{83DF9D3C-5CA4-3540-AF01-F7461C70B2D5}" srcId="{579B2B8A-E413-654D-AF42-2946AE924543}" destId="{5A67A324-F885-3641-B4B1-C6B2F7572107}" srcOrd="0" destOrd="0" parTransId="{CFE1C519-B2D1-FE48-8067-DA2660F87C2B}" sibTransId="{F0EDECEB-BB00-4E48-B3A5-4A6479969FDD}"/>
    <dgm:cxn modelId="{CD653D5A-C49D-1C46-BD24-58A51BBFB3BD}" type="presOf" srcId="{5A67A324-F885-3641-B4B1-C6B2F7572107}" destId="{28D02581-B568-7841-A0F2-F59531D59505}" srcOrd="0" destOrd="0" presId="urn:microsoft.com/office/officeart/2005/8/layout/hList7"/>
    <dgm:cxn modelId="{651EB327-90AA-9140-A27B-AB30648A01D8}" type="presOf" srcId="{117080A4-05C0-C94E-A721-C5CB212171CE}" destId="{43DBC98D-83DD-A84F-9486-6012E1AC3C0E}" srcOrd="1" destOrd="0" presId="urn:microsoft.com/office/officeart/2005/8/layout/hList7"/>
    <dgm:cxn modelId="{27F1CB7B-4A44-8142-8329-6C74A7A87F37}" type="presOf" srcId="{5A67A324-F885-3641-B4B1-C6B2F7572107}" destId="{A7832E3A-8E07-2A49-B5A6-E14E6AB2D497}" srcOrd="1" destOrd="0" presId="urn:microsoft.com/office/officeart/2005/8/layout/hList7"/>
    <dgm:cxn modelId="{111DBB7E-D3D0-8243-83BF-5EDAD0E70F61}" type="presOf" srcId="{F0EDECEB-BB00-4E48-B3A5-4A6479969FDD}" destId="{88218B30-3ADF-A245-9E74-66EFD2E306C0}" srcOrd="0" destOrd="0" presId="urn:microsoft.com/office/officeart/2005/8/layout/hList7"/>
    <dgm:cxn modelId="{7BB322C8-D577-B34F-8293-46F25EDAC77F}" type="presOf" srcId="{579B2B8A-E413-654D-AF42-2946AE924543}" destId="{EF815FDA-BE81-574C-884C-7FD7B17E9043}" srcOrd="0" destOrd="0" presId="urn:microsoft.com/office/officeart/2005/8/layout/hList7"/>
    <dgm:cxn modelId="{95CCFEBD-9540-024B-953E-B074170F64B4}" srcId="{579B2B8A-E413-654D-AF42-2946AE924543}" destId="{117080A4-05C0-C94E-A721-C5CB212171CE}" srcOrd="1" destOrd="0" parTransId="{24E03C52-E802-9140-8EA6-A6B437678886}" sibTransId="{5553DC8B-961C-FC4A-B058-AFE2E1147E19}"/>
    <dgm:cxn modelId="{E30028CB-2CC8-1442-B8C9-7A0187725F6C}" type="presParOf" srcId="{EF815FDA-BE81-574C-884C-7FD7B17E9043}" destId="{10FD6AB3-C323-0343-8BA3-FBE66825FCA8}" srcOrd="0" destOrd="0" presId="urn:microsoft.com/office/officeart/2005/8/layout/hList7"/>
    <dgm:cxn modelId="{DDC56B03-4B1E-884C-84F8-7CD2E72C1F23}" type="presParOf" srcId="{EF815FDA-BE81-574C-884C-7FD7B17E9043}" destId="{29BC043B-2E2E-E842-A554-E1ACE16BA7A9}" srcOrd="1" destOrd="0" presId="urn:microsoft.com/office/officeart/2005/8/layout/hList7"/>
    <dgm:cxn modelId="{95A0A4D2-3DBC-D540-B262-60FD3BFCD8C2}" type="presParOf" srcId="{29BC043B-2E2E-E842-A554-E1ACE16BA7A9}" destId="{9082CE85-15F2-AE4B-B433-24ECC018067B}" srcOrd="0" destOrd="0" presId="urn:microsoft.com/office/officeart/2005/8/layout/hList7"/>
    <dgm:cxn modelId="{D639C295-A610-AA4F-9C94-DCD5659C89EE}" type="presParOf" srcId="{9082CE85-15F2-AE4B-B433-24ECC018067B}" destId="{28D02581-B568-7841-A0F2-F59531D59505}" srcOrd="0" destOrd="0" presId="urn:microsoft.com/office/officeart/2005/8/layout/hList7"/>
    <dgm:cxn modelId="{C3FC6420-8C45-8549-B8A3-568A5172FD3F}" type="presParOf" srcId="{9082CE85-15F2-AE4B-B433-24ECC018067B}" destId="{A7832E3A-8E07-2A49-B5A6-E14E6AB2D497}" srcOrd="1" destOrd="0" presId="urn:microsoft.com/office/officeart/2005/8/layout/hList7"/>
    <dgm:cxn modelId="{CA82E447-1D34-4548-B493-9BD6E2553A0B}" type="presParOf" srcId="{9082CE85-15F2-AE4B-B433-24ECC018067B}" destId="{23946B9B-9C07-C444-B19E-BB8A43166988}" srcOrd="2" destOrd="0" presId="urn:microsoft.com/office/officeart/2005/8/layout/hList7"/>
    <dgm:cxn modelId="{DF2D7127-6F6B-BF44-8DD5-36179C2AE282}" type="presParOf" srcId="{9082CE85-15F2-AE4B-B433-24ECC018067B}" destId="{3A9B81EE-2734-9942-B2DF-056E2565D664}" srcOrd="3" destOrd="0" presId="urn:microsoft.com/office/officeart/2005/8/layout/hList7"/>
    <dgm:cxn modelId="{24B61496-AF94-7E40-946F-5495C2E4F65B}" type="presParOf" srcId="{29BC043B-2E2E-E842-A554-E1ACE16BA7A9}" destId="{88218B30-3ADF-A245-9E74-66EFD2E306C0}" srcOrd="1" destOrd="0" presId="urn:microsoft.com/office/officeart/2005/8/layout/hList7"/>
    <dgm:cxn modelId="{C5E52ACD-4769-E54A-AA2B-EF58EABBAD91}" type="presParOf" srcId="{29BC043B-2E2E-E842-A554-E1ACE16BA7A9}" destId="{4F742F9C-8FFA-B24A-BA0F-7B168EDA8518}" srcOrd="2" destOrd="0" presId="urn:microsoft.com/office/officeart/2005/8/layout/hList7"/>
    <dgm:cxn modelId="{9C6C5820-3FD5-5647-9F9A-E498FE80B08F}" type="presParOf" srcId="{4F742F9C-8FFA-B24A-BA0F-7B168EDA8518}" destId="{546F0276-149B-CB4F-BAC1-1495AAD642CC}" srcOrd="0" destOrd="0" presId="urn:microsoft.com/office/officeart/2005/8/layout/hList7"/>
    <dgm:cxn modelId="{93534C18-76E7-3946-B1E9-FC141D9673A9}" type="presParOf" srcId="{4F742F9C-8FFA-B24A-BA0F-7B168EDA8518}" destId="{43DBC98D-83DD-A84F-9486-6012E1AC3C0E}" srcOrd="1" destOrd="0" presId="urn:microsoft.com/office/officeart/2005/8/layout/hList7"/>
    <dgm:cxn modelId="{90C5C81C-D53C-7F49-9714-E9C876B3DB05}" type="presParOf" srcId="{4F742F9C-8FFA-B24A-BA0F-7B168EDA8518}" destId="{F2C745E0-3B1D-8644-B0F8-12A194FBA84C}" srcOrd="2" destOrd="0" presId="urn:microsoft.com/office/officeart/2005/8/layout/hList7"/>
    <dgm:cxn modelId="{6AAE3DC4-F3F5-7F46-BF5D-4999AB2B899F}" type="presParOf" srcId="{4F742F9C-8FFA-B24A-BA0F-7B168EDA8518}" destId="{7536F562-328A-AC4D-9F65-F6DB74AFC634}" srcOrd="3" destOrd="0" presId="urn:microsoft.com/office/officeart/2005/8/layout/hList7"/>
    <dgm:cxn modelId="{57A3BFEB-201C-5645-96C1-7B155D32FD95}" type="presParOf" srcId="{29BC043B-2E2E-E842-A554-E1ACE16BA7A9}" destId="{4E88988F-5B6B-7C4E-B563-CD2A6990C746}" srcOrd="3" destOrd="0" presId="urn:microsoft.com/office/officeart/2005/8/layout/hList7"/>
    <dgm:cxn modelId="{90B4CF2D-970E-D341-B4F7-07F620749ECB}" type="presParOf" srcId="{29BC043B-2E2E-E842-A554-E1ACE16BA7A9}" destId="{FB765822-DF67-D748-94FF-E3D7D5B90F77}" srcOrd="4" destOrd="0" presId="urn:microsoft.com/office/officeart/2005/8/layout/hList7"/>
    <dgm:cxn modelId="{523AEDC1-FF30-3C48-8038-231DD3291208}" type="presParOf" srcId="{FB765822-DF67-D748-94FF-E3D7D5B90F77}" destId="{D682D9DD-B030-A947-9EC1-9762F9C5B0B2}" srcOrd="0" destOrd="0" presId="urn:microsoft.com/office/officeart/2005/8/layout/hList7"/>
    <dgm:cxn modelId="{5A12B4F9-C11B-E14F-97B7-C47E6535E841}" type="presParOf" srcId="{FB765822-DF67-D748-94FF-E3D7D5B90F77}" destId="{175BFDEA-BF5E-B548-ACC2-CDF5584F5C41}" srcOrd="1" destOrd="0" presId="urn:microsoft.com/office/officeart/2005/8/layout/hList7"/>
    <dgm:cxn modelId="{613F4D72-3392-9B44-8A1F-77FD560AF905}" type="presParOf" srcId="{FB765822-DF67-D748-94FF-E3D7D5B90F77}" destId="{AF176368-CCFE-914D-B47D-3169E02A4D09}" srcOrd="2" destOrd="0" presId="urn:microsoft.com/office/officeart/2005/8/layout/hList7"/>
    <dgm:cxn modelId="{80784B96-A874-CB46-A02D-7AB4B663A603}" type="presParOf" srcId="{FB765822-DF67-D748-94FF-E3D7D5B90F77}" destId="{34B97587-F326-5643-A485-E05F6337B42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C57BD3-7EA4-424B-BE37-218F1565601E}" type="doc">
      <dgm:prSet loTypeId="urn:microsoft.com/office/officeart/2005/8/layout/cycle4#1" loCatId="cycle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13F9454F-ED68-49C0-8A7E-D230A1AF3904}">
      <dgm:prSet phldrT="[Text]"/>
      <dgm:spPr>
        <a:xfrm>
          <a:off x="743404" y="860212"/>
          <a:ext cx="1555044" cy="1555044"/>
        </a:xfrm>
        <a:solidFill>
          <a:srgbClr val="19469F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Health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B2DD46C4-4019-4CBF-A2D6-D363871E3877}" type="parTrans" cxnId="{6D2A9ABF-E60B-47A3-9ADC-0280B1477D0E}">
      <dgm:prSet/>
      <dgm:spPr/>
      <dgm:t>
        <a:bodyPr/>
        <a:lstStyle/>
        <a:p>
          <a:endParaRPr lang="en-US"/>
        </a:p>
      </dgm:t>
    </dgm:pt>
    <dgm:pt modelId="{DAAA31E8-B659-4F7F-BBB9-A98DA5F15C7F}" type="sibTrans" cxnId="{6D2A9ABF-E60B-47A3-9ADC-0280B1477D0E}">
      <dgm:prSet/>
      <dgm:spPr/>
      <dgm:t>
        <a:bodyPr/>
        <a:lstStyle/>
        <a:p>
          <a:endParaRPr lang="en-US"/>
        </a:p>
      </dgm:t>
    </dgm:pt>
    <dgm:pt modelId="{6FABB1A8-B69D-4DC6-91EC-DA92DFD564F3}">
      <dgm:prSet phldrT="[Text]"/>
      <dgm:spPr>
        <a:xfrm>
          <a:off x="0" y="655506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9469F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Physical fitness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CE28543A-F28A-4E7B-9CA8-AE7126F3E361}" type="parTrans" cxnId="{246B8086-8950-4D2D-8A4C-B0D177955C8B}">
      <dgm:prSet/>
      <dgm:spPr/>
      <dgm:t>
        <a:bodyPr/>
        <a:lstStyle/>
        <a:p>
          <a:endParaRPr lang="en-US"/>
        </a:p>
      </dgm:t>
    </dgm:pt>
    <dgm:pt modelId="{8BD61C89-3E90-4DCA-BE91-6625769053C4}" type="sibTrans" cxnId="{246B8086-8950-4D2D-8A4C-B0D177955C8B}">
      <dgm:prSet/>
      <dgm:spPr/>
      <dgm:t>
        <a:bodyPr/>
        <a:lstStyle/>
        <a:p>
          <a:endParaRPr lang="en-US"/>
        </a:p>
      </dgm:t>
    </dgm:pt>
    <dgm:pt modelId="{4EA03492-E03F-4C95-BEEE-5890A5FC6533}">
      <dgm:prSet phldrT="[Text]"/>
      <dgm:spPr>
        <a:xfrm rot="5400000">
          <a:off x="2370275" y="860212"/>
          <a:ext cx="1555044" cy="1555044"/>
        </a:xfrm>
        <a:solidFill>
          <a:srgbClr val="3D80A9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Education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2C14DC36-DA96-4E90-88AE-7B000926A6A6}" type="parTrans" cxnId="{542AAED7-6EE5-4DD3-BB6B-666CCB89F8BC}">
      <dgm:prSet/>
      <dgm:spPr/>
      <dgm:t>
        <a:bodyPr/>
        <a:lstStyle/>
        <a:p>
          <a:endParaRPr lang="en-US"/>
        </a:p>
      </dgm:t>
    </dgm:pt>
    <dgm:pt modelId="{B16024EC-121F-4D7D-AC36-33BF3050402F}" type="sibTrans" cxnId="{542AAED7-6EE5-4DD3-BB6B-666CCB89F8BC}">
      <dgm:prSet/>
      <dgm:spPr/>
      <dgm:t>
        <a:bodyPr/>
        <a:lstStyle/>
        <a:p>
          <a:endParaRPr lang="en-US"/>
        </a:p>
      </dgm:t>
    </dgm:pt>
    <dgm:pt modelId="{182013B6-0A79-44CF-B154-DDF091073780}">
      <dgm:prSet phldrT="[Text]"/>
      <dgm:spPr>
        <a:xfrm>
          <a:off x="2894609" y="655506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3D80A9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High school graduation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993B2A55-1DD9-45C1-A822-26214597316A}" type="parTrans" cxnId="{699353B7-B735-4EC7-A84A-F1FEA04C837B}">
      <dgm:prSet/>
      <dgm:spPr/>
      <dgm:t>
        <a:bodyPr/>
        <a:lstStyle/>
        <a:p>
          <a:endParaRPr lang="en-US"/>
        </a:p>
      </dgm:t>
    </dgm:pt>
    <dgm:pt modelId="{A2819E80-91F1-4EE0-9905-06995CE1EA0B}" type="sibTrans" cxnId="{699353B7-B735-4EC7-A84A-F1FEA04C837B}">
      <dgm:prSet/>
      <dgm:spPr/>
      <dgm:t>
        <a:bodyPr/>
        <a:lstStyle/>
        <a:p>
          <a:endParaRPr lang="en-US"/>
        </a:p>
      </dgm:t>
    </dgm:pt>
    <dgm:pt modelId="{BA477FD9-CB40-4C71-8112-30BA3A18FF0C}">
      <dgm:prSet phldrT="[Text]"/>
      <dgm:spPr>
        <a:xfrm rot="10800000">
          <a:off x="2370275" y="2487083"/>
          <a:ext cx="1555044" cy="1555044"/>
        </a:xfrm>
        <a:solidFill>
          <a:srgbClr val="1F497D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Community Involvement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D93EDB42-A5F9-4C75-AE20-E08FAEC00C88}" type="parTrans" cxnId="{3234CD07-36A3-45EE-8457-E0396D82CAD2}">
      <dgm:prSet/>
      <dgm:spPr/>
      <dgm:t>
        <a:bodyPr/>
        <a:lstStyle/>
        <a:p>
          <a:endParaRPr lang="en-US"/>
        </a:p>
      </dgm:t>
    </dgm:pt>
    <dgm:pt modelId="{226A33A5-006B-45D4-B500-8BA512332FFB}" type="sibTrans" cxnId="{3234CD07-36A3-45EE-8457-E0396D82CAD2}">
      <dgm:prSet/>
      <dgm:spPr/>
      <dgm:t>
        <a:bodyPr/>
        <a:lstStyle/>
        <a:p>
          <a:endParaRPr lang="en-US"/>
        </a:p>
      </dgm:t>
    </dgm:pt>
    <dgm:pt modelId="{6AD5DAAB-C640-4EC5-A152-D8AF6E4E84F4}">
      <dgm:prSet phldrT="[Text]"/>
      <dgm:spPr>
        <a:xfrm rot="16200000">
          <a:off x="743404" y="2487083"/>
          <a:ext cx="1555044" cy="1555044"/>
        </a:xfrm>
        <a:solidFill>
          <a:srgbClr val="1F497D">
            <a:lumMod val="60000"/>
            <a:lumOff val="4000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Social Relationships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7F5A4D8A-1CE0-4192-980B-12BB0C6A4E37}" type="parTrans" cxnId="{6F7FC433-365E-4AC7-87E0-73BD14BA140F}">
      <dgm:prSet/>
      <dgm:spPr/>
      <dgm:t>
        <a:bodyPr/>
        <a:lstStyle/>
        <a:p>
          <a:endParaRPr lang="en-US"/>
        </a:p>
      </dgm:t>
    </dgm:pt>
    <dgm:pt modelId="{54269DD2-166B-4D97-81A7-91ECA4268EC0}" type="sibTrans" cxnId="{6F7FC433-365E-4AC7-87E0-73BD14BA140F}">
      <dgm:prSet/>
      <dgm:spPr/>
      <dgm:t>
        <a:bodyPr/>
        <a:lstStyle/>
        <a:p>
          <a:endParaRPr lang="en-US"/>
        </a:p>
      </dgm:t>
    </dgm:pt>
    <dgm:pt modelId="{A045E571-C220-45AB-B0F0-0336B72F1962}">
      <dgm:prSet phldrT="[Text]"/>
      <dgm:spPr>
        <a:xfrm>
          <a:off x="0" y="3097608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F497D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Positive relationships with adults and peers	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65615887-0AF3-4AFE-BECD-26C1B7A100B6}" type="parTrans" cxnId="{A0B05C28-F24D-4007-ABE6-DCF584956AA3}">
      <dgm:prSet/>
      <dgm:spPr/>
      <dgm:t>
        <a:bodyPr/>
        <a:lstStyle/>
        <a:p>
          <a:endParaRPr lang="en-US"/>
        </a:p>
      </dgm:t>
    </dgm:pt>
    <dgm:pt modelId="{63321C05-2AB5-49FC-8B0E-16C2AA04F5DA}" type="sibTrans" cxnId="{A0B05C28-F24D-4007-ABE6-DCF584956AA3}">
      <dgm:prSet/>
      <dgm:spPr/>
      <dgm:t>
        <a:bodyPr/>
        <a:lstStyle/>
        <a:p>
          <a:endParaRPr lang="en-US"/>
        </a:p>
      </dgm:t>
    </dgm:pt>
    <dgm:pt modelId="{E5EE618F-68D8-4739-81CB-C8C7D1D91DD1}">
      <dgm:prSet phldrT="[Text]"/>
      <dgm:spPr>
        <a:xfrm>
          <a:off x="0" y="655506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9469F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Substance use avoidance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FDD27B0F-DEB1-4CF6-968D-F8E3427F015B}" type="parTrans" cxnId="{F4648530-25FB-44A0-A521-43E4C97BA5E0}">
      <dgm:prSet/>
      <dgm:spPr/>
      <dgm:t>
        <a:bodyPr/>
        <a:lstStyle/>
        <a:p>
          <a:endParaRPr lang="en-US"/>
        </a:p>
      </dgm:t>
    </dgm:pt>
    <dgm:pt modelId="{97F1FA0C-20C3-4119-B8A4-4D386B52DB3F}" type="sibTrans" cxnId="{F4648530-25FB-44A0-A521-43E4C97BA5E0}">
      <dgm:prSet/>
      <dgm:spPr/>
      <dgm:t>
        <a:bodyPr/>
        <a:lstStyle/>
        <a:p>
          <a:endParaRPr lang="en-US"/>
        </a:p>
      </dgm:t>
    </dgm:pt>
    <dgm:pt modelId="{152E6447-B87E-499A-A748-51906F90829C}">
      <dgm:prSet phldrT="[Text]"/>
      <dgm:spPr>
        <a:xfrm>
          <a:off x="0" y="655506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9469F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Feeling safe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76A4A39A-E654-4B80-9515-D6B5B9F189BE}" type="parTrans" cxnId="{22E1D810-5BF9-4840-A622-571BE357EE04}">
      <dgm:prSet/>
      <dgm:spPr/>
      <dgm:t>
        <a:bodyPr/>
        <a:lstStyle/>
        <a:p>
          <a:endParaRPr lang="en-US"/>
        </a:p>
      </dgm:t>
    </dgm:pt>
    <dgm:pt modelId="{7C5A090F-B79D-4EC9-828A-156EBBA3FB1A}" type="sibTrans" cxnId="{22E1D810-5BF9-4840-A622-571BE357EE04}">
      <dgm:prSet/>
      <dgm:spPr/>
      <dgm:t>
        <a:bodyPr/>
        <a:lstStyle/>
        <a:p>
          <a:endParaRPr lang="en-US"/>
        </a:p>
      </dgm:t>
    </dgm:pt>
    <dgm:pt modelId="{CB2F4E13-98CF-4A10-AEA9-4D51FD9FE930}">
      <dgm:prSet phldrT="[Text]"/>
      <dgm:spPr>
        <a:xfrm>
          <a:off x="2894609" y="655506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3D80A9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University readiness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E4CF3E18-E252-4317-ADC2-BAA8A5AF673A}" type="parTrans" cxnId="{8E709F8E-9FD0-43F0-AB31-CC9E4DD0917A}">
      <dgm:prSet/>
      <dgm:spPr/>
      <dgm:t>
        <a:bodyPr/>
        <a:lstStyle/>
        <a:p>
          <a:endParaRPr lang="en-US"/>
        </a:p>
      </dgm:t>
    </dgm:pt>
    <dgm:pt modelId="{283B321C-4352-4FBD-856B-8233EE7DE12F}" type="sibTrans" cxnId="{8E709F8E-9FD0-43F0-AB31-CC9E4DD0917A}">
      <dgm:prSet/>
      <dgm:spPr/>
      <dgm:t>
        <a:bodyPr/>
        <a:lstStyle/>
        <a:p>
          <a:endParaRPr lang="en-US"/>
        </a:p>
      </dgm:t>
    </dgm:pt>
    <dgm:pt modelId="{D98505D4-9516-4B41-AB76-6610AA9158A0}">
      <dgm:prSet phldrT="[Text]"/>
      <dgm:spPr>
        <a:xfrm>
          <a:off x="2894609" y="3097608"/>
          <a:ext cx="1774115" cy="1149224"/>
        </a:xfr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3D80A9"/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Community involvement (group participation and </a:t>
          </a:r>
          <a:r>
            <a:rPr lang="en-US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helping</a:t>
          </a:r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 others]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gm:t>
    </dgm:pt>
    <dgm:pt modelId="{DE903BAB-2054-4BE0-8EC4-DF90EBA8E20E}" type="parTrans" cxnId="{C317CD3C-350E-4A68-9FB9-2A642848FE56}">
      <dgm:prSet/>
      <dgm:spPr/>
      <dgm:t>
        <a:bodyPr/>
        <a:lstStyle/>
        <a:p>
          <a:endParaRPr lang="en-US"/>
        </a:p>
      </dgm:t>
    </dgm:pt>
    <dgm:pt modelId="{3BE82C78-D959-4641-ADCF-57B6255DC873}" type="sibTrans" cxnId="{C317CD3C-350E-4A68-9FB9-2A642848FE56}">
      <dgm:prSet/>
      <dgm:spPr/>
      <dgm:t>
        <a:bodyPr/>
        <a:lstStyle/>
        <a:p>
          <a:endParaRPr lang="en-US"/>
        </a:p>
      </dgm:t>
    </dgm:pt>
    <dgm:pt modelId="{83974264-DAF0-4F15-BD76-73A815F9546C}" type="pres">
      <dgm:prSet presAssocID="{3EC57BD3-7EA4-424B-BE37-218F1565601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06A30A1-B16B-44BE-94E0-2323F821FE5B}" type="pres">
      <dgm:prSet presAssocID="{3EC57BD3-7EA4-424B-BE37-218F1565601E}" presName="children" presStyleCnt="0"/>
      <dgm:spPr/>
    </dgm:pt>
    <dgm:pt modelId="{EEF5DD64-2D43-4158-B08D-AE1F492D556B}" type="pres">
      <dgm:prSet presAssocID="{3EC57BD3-7EA4-424B-BE37-218F1565601E}" presName="child1group" presStyleCnt="0"/>
      <dgm:spPr/>
    </dgm:pt>
    <dgm:pt modelId="{2F480424-D202-4E9E-BF88-4335E0EF99BF}" type="pres">
      <dgm:prSet presAssocID="{3EC57BD3-7EA4-424B-BE37-218F1565601E}" presName="child1" presStyleLbl="bgAcc1" presStyleIdx="0" presStyleCnt="4" custLinFactNeighborX="-154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2F16E4D0-25FE-47AC-BC4D-3E2F621C8DB6}" type="pres">
      <dgm:prSet presAssocID="{3EC57BD3-7EA4-424B-BE37-218F1565601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E6D5B7-6161-4FAA-8444-34743A0E706D}" type="pres">
      <dgm:prSet presAssocID="{3EC57BD3-7EA4-424B-BE37-218F1565601E}" presName="child2group" presStyleCnt="0"/>
      <dgm:spPr/>
    </dgm:pt>
    <dgm:pt modelId="{17F93242-582B-46E0-AF12-65FB0E1FE09B}" type="pres">
      <dgm:prSet presAssocID="{3EC57BD3-7EA4-424B-BE37-218F1565601E}" presName="child2" presStyleLbl="bgAcc1" presStyleIdx="1" presStyleCnt="4" custLinFactNeighborX="154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66EB81E0-B779-4E07-9F82-21636C5B5690}" type="pres">
      <dgm:prSet presAssocID="{3EC57BD3-7EA4-424B-BE37-218F1565601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27D65F-845B-4249-A8B6-F06709319B11}" type="pres">
      <dgm:prSet presAssocID="{3EC57BD3-7EA4-424B-BE37-218F1565601E}" presName="child3group" presStyleCnt="0"/>
      <dgm:spPr/>
    </dgm:pt>
    <dgm:pt modelId="{E498A327-BC5B-4807-A732-9859C1A207EC}" type="pres">
      <dgm:prSet presAssocID="{3EC57BD3-7EA4-424B-BE37-218F1565601E}" presName="child3" presStyleLbl="bgAcc1" presStyleIdx="2" presStyleCnt="4" custLinFactNeighborX="154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63BFC685-31B9-413C-AE7E-CF77D1790A6D}" type="pres">
      <dgm:prSet presAssocID="{3EC57BD3-7EA4-424B-BE37-218F1565601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AF1E1D-750B-4597-8B43-A0404BE37253}" type="pres">
      <dgm:prSet presAssocID="{3EC57BD3-7EA4-424B-BE37-218F1565601E}" presName="child4group" presStyleCnt="0"/>
      <dgm:spPr/>
    </dgm:pt>
    <dgm:pt modelId="{EA1C3D2D-4986-4854-BB69-239616835751}" type="pres">
      <dgm:prSet presAssocID="{3EC57BD3-7EA4-424B-BE37-218F1565601E}" presName="child4" presStyleLbl="bgAcc1" presStyleIdx="3" presStyleCnt="4" custLinFactNeighborX="-1544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E0FAF16-C309-4A93-8ABA-670B59BCDE3E}" type="pres">
      <dgm:prSet presAssocID="{3EC57BD3-7EA4-424B-BE37-218F1565601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A0F955-57E3-4ED6-9E26-2D052885C2DA}" type="pres">
      <dgm:prSet presAssocID="{3EC57BD3-7EA4-424B-BE37-218F1565601E}" presName="childPlaceholder" presStyleCnt="0"/>
      <dgm:spPr/>
    </dgm:pt>
    <dgm:pt modelId="{59B29352-F5C9-4DC9-B936-FD3082D44055}" type="pres">
      <dgm:prSet presAssocID="{3EC57BD3-7EA4-424B-BE37-218F1565601E}" presName="circle" presStyleCnt="0"/>
      <dgm:spPr/>
    </dgm:pt>
    <dgm:pt modelId="{4184BBF0-4408-40EB-BB71-88F29EC032EB}" type="pres">
      <dgm:prSet presAssocID="{3EC57BD3-7EA4-424B-BE37-218F1565601E}" presName="quadrant1" presStyleLbl="node1" presStyleIdx="0" presStyleCnt="4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4F6D9446-B69D-445C-B451-FF9848BAE515}" type="pres">
      <dgm:prSet presAssocID="{3EC57BD3-7EA4-424B-BE37-218F1565601E}" presName="quadrant2" presStyleLbl="node1" presStyleIdx="1" presStyleCnt="4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D31C5063-7616-423D-8739-169FB03E248F}" type="pres">
      <dgm:prSet presAssocID="{3EC57BD3-7EA4-424B-BE37-218F1565601E}" presName="quadrant3" presStyleLbl="node1" presStyleIdx="2" presStyleCnt="4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4976066D-412B-49E9-AFB6-24DA6BAF3080}" type="pres">
      <dgm:prSet presAssocID="{3EC57BD3-7EA4-424B-BE37-218F1565601E}" presName="quadrant4" presStyleLbl="node1" presStyleIdx="3" presStyleCnt="4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81282463-4540-42B5-B536-18052C5E1C77}" type="pres">
      <dgm:prSet presAssocID="{3EC57BD3-7EA4-424B-BE37-218F1565601E}" presName="quadrantPlaceholder" presStyleCnt="0"/>
      <dgm:spPr/>
    </dgm:pt>
    <dgm:pt modelId="{D191EE23-2204-48AA-9482-440C0FBD0471}" type="pres">
      <dgm:prSet presAssocID="{3EC57BD3-7EA4-424B-BE37-218F1565601E}" presName="center1" presStyleLbl="fgShp" presStyleIdx="0" presStyleCnt="2"/>
      <dgm:spPr>
        <a:xfrm>
          <a:off x="2065910" y="2127950"/>
          <a:ext cx="536903" cy="466872"/>
        </a:xfrm>
        <a:prstGeom prst="circularArrow">
          <a:avLst/>
        </a:prstGeom>
        <a:solidFill>
          <a:srgbClr val="C0504D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9CB322AD-88B4-4441-9DDB-9D1F0EBA9D38}" type="pres">
      <dgm:prSet presAssocID="{3EC57BD3-7EA4-424B-BE37-218F1565601E}" presName="center2" presStyleLbl="fgShp" presStyleIdx="1" presStyleCnt="2"/>
      <dgm:spPr>
        <a:xfrm rot="10800000">
          <a:off x="2065910" y="2307516"/>
          <a:ext cx="536903" cy="466872"/>
        </a:xfrm>
        <a:prstGeom prst="circularArrow">
          <a:avLst/>
        </a:prstGeom>
        <a:solidFill>
          <a:srgbClr val="C0504D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8E709F8E-9FD0-43F0-AB31-CC9E4DD0917A}" srcId="{4EA03492-E03F-4C95-BEEE-5890A5FC6533}" destId="{CB2F4E13-98CF-4A10-AEA9-4D51FD9FE930}" srcOrd="1" destOrd="0" parTransId="{E4CF3E18-E252-4317-ADC2-BAA8A5AF673A}" sibTransId="{283B321C-4352-4FBD-856B-8233EE7DE12F}"/>
    <dgm:cxn modelId="{7E5FD009-167E-B84D-8D7F-3E94D4FCADBB}" type="presOf" srcId="{152E6447-B87E-499A-A748-51906F90829C}" destId="{2F16E4D0-25FE-47AC-BC4D-3E2F621C8DB6}" srcOrd="1" destOrd="2" presId="urn:microsoft.com/office/officeart/2005/8/layout/cycle4#1"/>
    <dgm:cxn modelId="{A42544F3-81E4-1E4C-9BDC-734930377A27}" type="presOf" srcId="{CB2F4E13-98CF-4A10-AEA9-4D51FD9FE930}" destId="{66EB81E0-B779-4E07-9F82-21636C5B5690}" srcOrd="1" destOrd="1" presId="urn:microsoft.com/office/officeart/2005/8/layout/cycle4#1"/>
    <dgm:cxn modelId="{81E70502-AB47-8842-B557-D0890DCA2B11}" type="presOf" srcId="{BA477FD9-CB40-4C71-8112-30BA3A18FF0C}" destId="{D31C5063-7616-423D-8739-169FB03E248F}" srcOrd="0" destOrd="0" presId="urn:microsoft.com/office/officeart/2005/8/layout/cycle4#1"/>
    <dgm:cxn modelId="{A8B1BBE5-D774-E943-9514-5A704FAF9AC8}" type="presOf" srcId="{6FABB1A8-B69D-4DC6-91EC-DA92DFD564F3}" destId="{2F480424-D202-4E9E-BF88-4335E0EF99BF}" srcOrd="0" destOrd="0" presId="urn:microsoft.com/office/officeart/2005/8/layout/cycle4#1"/>
    <dgm:cxn modelId="{94004338-8941-EE45-8F46-DCC944FE7E93}" type="presOf" srcId="{D98505D4-9516-4B41-AB76-6610AA9158A0}" destId="{E498A327-BC5B-4807-A732-9859C1A207EC}" srcOrd="0" destOrd="0" presId="urn:microsoft.com/office/officeart/2005/8/layout/cycle4#1"/>
    <dgm:cxn modelId="{C317CD3C-350E-4A68-9FB9-2A642848FE56}" srcId="{BA477FD9-CB40-4C71-8112-30BA3A18FF0C}" destId="{D98505D4-9516-4B41-AB76-6610AA9158A0}" srcOrd="0" destOrd="0" parTransId="{DE903BAB-2054-4BE0-8EC4-DF90EBA8E20E}" sibTransId="{3BE82C78-D959-4641-ADCF-57B6255DC873}"/>
    <dgm:cxn modelId="{3234CD07-36A3-45EE-8457-E0396D82CAD2}" srcId="{3EC57BD3-7EA4-424B-BE37-218F1565601E}" destId="{BA477FD9-CB40-4C71-8112-30BA3A18FF0C}" srcOrd="2" destOrd="0" parTransId="{D93EDB42-A5F9-4C75-AE20-E08FAEC00C88}" sibTransId="{226A33A5-006B-45D4-B500-8BA512332FFB}"/>
    <dgm:cxn modelId="{9B343A19-CF00-7A48-B1BC-4C582D68E749}" type="presOf" srcId="{A045E571-C220-45AB-B0F0-0336B72F1962}" destId="{EA1C3D2D-4986-4854-BB69-239616835751}" srcOrd="0" destOrd="0" presId="urn:microsoft.com/office/officeart/2005/8/layout/cycle4#1"/>
    <dgm:cxn modelId="{22E1D810-5BF9-4840-A622-571BE357EE04}" srcId="{13F9454F-ED68-49C0-8A7E-D230A1AF3904}" destId="{152E6447-B87E-499A-A748-51906F90829C}" srcOrd="2" destOrd="0" parTransId="{76A4A39A-E654-4B80-9515-D6B5B9F189BE}" sibTransId="{7C5A090F-B79D-4EC9-828A-156EBBA3FB1A}"/>
    <dgm:cxn modelId="{246B8086-8950-4D2D-8A4C-B0D177955C8B}" srcId="{13F9454F-ED68-49C0-8A7E-D230A1AF3904}" destId="{6FABB1A8-B69D-4DC6-91EC-DA92DFD564F3}" srcOrd="0" destOrd="0" parTransId="{CE28543A-F28A-4E7B-9CA8-AE7126F3E361}" sibTransId="{8BD61C89-3E90-4DCA-BE91-6625769053C4}"/>
    <dgm:cxn modelId="{BBDF194B-F599-A44D-8D43-CFC7B86A1A0B}" type="presOf" srcId="{182013B6-0A79-44CF-B154-DDF091073780}" destId="{66EB81E0-B779-4E07-9F82-21636C5B5690}" srcOrd="1" destOrd="0" presId="urn:microsoft.com/office/officeart/2005/8/layout/cycle4#1"/>
    <dgm:cxn modelId="{A0B05C28-F24D-4007-ABE6-DCF584956AA3}" srcId="{6AD5DAAB-C640-4EC5-A152-D8AF6E4E84F4}" destId="{A045E571-C220-45AB-B0F0-0336B72F1962}" srcOrd="0" destOrd="0" parTransId="{65615887-0AF3-4AFE-BECD-26C1B7A100B6}" sibTransId="{63321C05-2AB5-49FC-8B0E-16C2AA04F5DA}"/>
    <dgm:cxn modelId="{BAA6F242-D1B2-8D40-B401-9B364DCEEF8B}" type="presOf" srcId="{4EA03492-E03F-4C95-BEEE-5890A5FC6533}" destId="{4F6D9446-B69D-445C-B451-FF9848BAE515}" srcOrd="0" destOrd="0" presId="urn:microsoft.com/office/officeart/2005/8/layout/cycle4#1"/>
    <dgm:cxn modelId="{6F7FC433-365E-4AC7-87E0-73BD14BA140F}" srcId="{3EC57BD3-7EA4-424B-BE37-218F1565601E}" destId="{6AD5DAAB-C640-4EC5-A152-D8AF6E4E84F4}" srcOrd="3" destOrd="0" parTransId="{7F5A4D8A-1CE0-4192-980B-12BB0C6A4E37}" sibTransId="{54269DD2-166B-4D97-81A7-91ECA4268EC0}"/>
    <dgm:cxn modelId="{91868B0E-1F8D-C04E-B43C-355F1711AEA6}" type="presOf" srcId="{D98505D4-9516-4B41-AB76-6610AA9158A0}" destId="{63BFC685-31B9-413C-AE7E-CF77D1790A6D}" srcOrd="1" destOrd="0" presId="urn:microsoft.com/office/officeart/2005/8/layout/cycle4#1"/>
    <dgm:cxn modelId="{84C4305E-2537-9741-91E6-17FF5D375ED0}" type="presOf" srcId="{E5EE618F-68D8-4739-81CB-C8C7D1D91DD1}" destId="{2F16E4D0-25FE-47AC-BC4D-3E2F621C8DB6}" srcOrd="1" destOrd="1" presId="urn:microsoft.com/office/officeart/2005/8/layout/cycle4#1"/>
    <dgm:cxn modelId="{7D6440F2-C681-9F40-918C-ED46E14E079C}" type="presOf" srcId="{13F9454F-ED68-49C0-8A7E-D230A1AF3904}" destId="{4184BBF0-4408-40EB-BB71-88F29EC032EB}" srcOrd="0" destOrd="0" presId="urn:microsoft.com/office/officeart/2005/8/layout/cycle4#1"/>
    <dgm:cxn modelId="{DDAC00C7-11B2-FC45-BA3F-46183B0CB836}" type="presOf" srcId="{182013B6-0A79-44CF-B154-DDF091073780}" destId="{17F93242-582B-46E0-AF12-65FB0E1FE09B}" srcOrd="0" destOrd="0" presId="urn:microsoft.com/office/officeart/2005/8/layout/cycle4#1"/>
    <dgm:cxn modelId="{8A25A32C-796C-AB4A-AB26-DBB2ABDEBF5D}" type="presOf" srcId="{3EC57BD3-7EA4-424B-BE37-218F1565601E}" destId="{83974264-DAF0-4F15-BD76-73A815F9546C}" srcOrd="0" destOrd="0" presId="urn:microsoft.com/office/officeart/2005/8/layout/cycle4#1"/>
    <dgm:cxn modelId="{436B348E-CE37-D74B-802F-B36F02B4E2B6}" type="presOf" srcId="{6AD5DAAB-C640-4EC5-A152-D8AF6E4E84F4}" destId="{4976066D-412B-49E9-AFB6-24DA6BAF3080}" srcOrd="0" destOrd="0" presId="urn:microsoft.com/office/officeart/2005/8/layout/cycle4#1"/>
    <dgm:cxn modelId="{F4648530-25FB-44A0-A521-43E4C97BA5E0}" srcId="{13F9454F-ED68-49C0-8A7E-D230A1AF3904}" destId="{E5EE618F-68D8-4739-81CB-C8C7D1D91DD1}" srcOrd="1" destOrd="0" parTransId="{FDD27B0F-DEB1-4CF6-968D-F8E3427F015B}" sibTransId="{97F1FA0C-20C3-4119-B8A4-4D386B52DB3F}"/>
    <dgm:cxn modelId="{6D2A9ABF-E60B-47A3-9ADC-0280B1477D0E}" srcId="{3EC57BD3-7EA4-424B-BE37-218F1565601E}" destId="{13F9454F-ED68-49C0-8A7E-D230A1AF3904}" srcOrd="0" destOrd="0" parTransId="{B2DD46C4-4019-4CBF-A2D6-D363871E3877}" sibTransId="{DAAA31E8-B659-4F7F-BBB9-A98DA5F15C7F}"/>
    <dgm:cxn modelId="{542AAED7-6EE5-4DD3-BB6B-666CCB89F8BC}" srcId="{3EC57BD3-7EA4-424B-BE37-218F1565601E}" destId="{4EA03492-E03F-4C95-BEEE-5890A5FC6533}" srcOrd="1" destOrd="0" parTransId="{2C14DC36-DA96-4E90-88AE-7B000926A6A6}" sibTransId="{B16024EC-121F-4D7D-AC36-33BF3050402F}"/>
    <dgm:cxn modelId="{BE0AEF65-2B1A-2248-8216-C68CD9C5BCAD}" type="presOf" srcId="{CB2F4E13-98CF-4A10-AEA9-4D51FD9FE930}" destId="{17F93242-582B-46E0-AF12-65FB0E1FE09B}" srcOrd="0" destOrd="1" presId="urn:microsoft.com/office/officeart/2005/8/layout/cycle4#1"/>
    <dgm:cxn modelId="{3689D118-9E79-D548-8917-02C72AF6F6A9}" type="presOf" srcId="{6FABB1A8-B69D-4DC6-91EC-DA92DFD564F3}" destId="{2F16E4D0-25FE-47AC-BC4D-3E2F621C8DB6}" srcOrd="1" destOrd="0" presId="urn:microsoft.com/office/officeart/2005/8/layout/cycle4#1"/>
    <dgm:cxn modelId="{699353B7-B735-4EC7-A84A-F1FEA04C837B}" srcId="{4EA03492-E03F-4C95-BEEE-5890A5FC6533}" destId="{182013B6-0A79-44CF-B154-DDF091073780}" srcOrd="0" destOrd="0" parTransId="{993B2A55-1DD9-45C1-A822-26214597316A}" sibTransId="{A2819E80-91F1-4EE0-9905-06995CE1EA0B}"/>
    <dgm:cxn modelId="{EE997A94-C713-B145-BD55-C46F7A16B576}" type="presOf" srcId="{152E6447-B87E-499A-A748-51906F90829C}" destId="{2F480424-D202-4E9E-BF88-4335E0EF99BF}" srcOrd="0" destOrd="2" presId="urn:microsoft.com/office/officeart/2005/8/layout/cycle4#1"/>
    <dgm:cxn modelId="{C8356595-B3EE-3442-ACD1-02E944ABFB2B}" type="presOf" srcId="{A045E571-C220-45AB-B0F0-0336B72F1962}" destId="{4E0FAF16-C309-4A93-8ABA-670B59BCDE3E}" srcOrd="1" destOrd="0" presId="urn:microsoft.com/office/officeart/2005/8/layout/cycle4#1"/>
    <dgm:cxn modelId="{4BB76DD3-F5CB-C74B-85F0-6C67CAAECD7D}" type="presOf" srcId="{E5EE618F-68D8-4739-81CB-C8C7D1D91DD1}" destId="{2F480424-D202-4E9E-BF88-4335E0EF99BF}" srcOrd="0" destOrd="1" presId="urn:microsoft.com/office/officeart/2005/8/layout/cycle4#1"/>
    <dgm:cxn modelId="{8944B76F-C71B-AD42-AAE6-452FFDFF0142}" type="presParOf" srcId="{83974264-DAF0-4F15-BD76-73A815F9546C}" destId="{306A30A1-B16B-44BE-94E0-2323F821FE5B}" srcOrd="0" destOrd="0" presId="urn:microsoft.com/office/officeart/2005/8/layout/cycle4#1"/>
    <dgm:cxn modelId="{6FC338D0-9C4D-304D-8257-F60B559FC969}" type="presParOf" srcId="{306A30A1-B16B-44BE-94E0-2323F821FE5B}" destId="{EEF5DD64-2D43-4158-B08D-AE1F492D556B}" srcOrd="0" destOrd="0" presId="urn:microsoft.com/office/officeart/2005/8/layout/cycle4#1"/>
    <dgm:cxn modelId="{D7C0C645-5850-6144-B261-9ED1CA226180}" type="presParOf" srcId="{EEF5DD64-2D43-4158-B08D-AE1F492D556B}" destId="{2F480424-D202-4E9E-BF88-4335E0EF99BF}" srcOrd="0" destOrd="0" presId="urn:microsoft.com/office/officeart/2005/8/layout/cycle4#1"/>
    <dgm:cxn modelId="{A3A08149-1162-2B47-A953-E522B6BA5BA9}" type="presParOf" srcId="{EEF5DD64-2D43-4158-B08D-AE1F492D556B}" destId="{2F16E4D0-25FE-47AC-BC4D-3E2F621C8DB6}" srcOrd="1" destOrd="0" presId="urn:microsoft.com/office/officeart/2005/8/layout/cycle4#1"/>
    <dgm:cxn modelId="{40E215CB-AA60-9F4B-BBBF-2866B02AB99A}" type="presParOf" srcId="{306A30A1-B16B-44BE-94E0-2323F821FE5B}" destId="{72E6D5B7-6161-4FAA-8444-34743A0E706D}" srcOrd="1" destOrd="0" presId="urn:microsoft.com/office/officeart/2005/8/layout/cycle4#1"/>
    <dgm:cxn modelId="{912A26DA-BC28-0E46-9404-3E069BCD7991}" type="presParOf" srcId="{72E6D5B7-6161-4FAA-8444-34743A0E706D}" destId="{17F93242-582B-46E0-AF12-65FB0E1FE09B}" srcOrd="0" destOrd="0" presId="urn:microsoft.com/office/officeart/2005/8/layout/cycle4#1"/>
    <dgm:cxn modelId="{017308ED-0A40-534B-B8C3-266586C6137F}" type="presParOf" srcId="{72E6D5B7-6161-4FAA-8444-34743A0E706D}" destId="{66EB81E0-B779-4E07-9F82-21636C5B5690}" srcOrd="1" destOrd="0" presId="urn:microsoft.com/office/officeart/2005/8/layout/cycle4#1"/>
    <dgm:cxn modelId="{70119A13-2A93-CE45-8348-B471353180AF}" type="presParOf" srcId="{306A30A1-B16B-44BE-94E0-2323F821FE5B}" destId="{EB27D65F-845B-4249-A8B6-F06709319B11}" srcOrd="2" destOrd="0" presId="urn:microsoft.com/office/officeart/2005/8/layout/cycle4#1"/>
    <dgm:cxn modelId="{D2636D19-B9E8-5741-9DB8-1B8AF0DE65DC}" type="presParOf" srcId="{EB27D65F-845B-4249-A8B6-F06709319B11}" destId="{E498A327-BC5B-4807-A732-9859C1A207EC}" srcOrd="0" destOrd="0" presId="urn:microsoft.com/office/officeart/2005/8/layout/cycle4#1"/>
    <dgm:cxn modelId="{2F59061A-98A1-DF47-A577-4FFC9C3B0A56}" type="presParOf" srcId="{EB27D65F-845B-4249-A8B6-F06709319B11}" destId="{63BFC685-31B9-413C-AE7E-CF77D1790A6D}" srcOrd="1" destOrd="0" presId="urn:microsoft.com/office/officeart/2005/8/layout/cycle4#1"/>
    <dgm:cxn modelId="{14691CB6-A297-D443-A14A-B3F79461606C}" type="presParOf" srcId="{306A30A1-B16B-44BE-94E0-2323F821FE5B}" destId="{2DAF1E1D-750B-4597-8B43-A0404BE37253}" srcOrd="3" destOrd="0" presId="urn:microsoft.com/office/officeart/2005/8/layout/cycle4#1"/>
    <dgm:cxn modelId="{735F75B8-159C-8643-A766-4DBDD9238C24}" type="presParOf" srcId="{2DAF1E1D-750B-4597-8B43-A0404BE37253}" destId="{EA1C3D2D-4986-4854-BB69-239616835751}" srcOrd="0" destOrd="0" presId="urn:microsoft.com/office/officeart/2005/8/layout/cycle4#1"/>
    <dgm:cxn modelId="{88D7C1EE-64BE-954A-8F1E-8602DDD569BF}" type="presParOf" srcId="{2DAF1E1D-750B-4597-8B43-A0404BE37253}" destId="{4E0FAF16-C309-4A93-8ABA-670B59BCDE3E}" srcOrd="1" destOrd="0" presId="urn:microsoft.com/office/officeart/2005/8/layout/cycle4#1"/>
    <dgm:cxn modelId="{F7EFB5C5-D65C-944C-8B31-6F7D8544B099}" type="presParOf" srcId="{306A30A1-B16B-44BE-94E0-2323F821FE5B}" destId="{C6A0F955-57E3-4ED6-9E26-2D052885C2DA}" srcOrd="4" destOrd="0" presId="urn:microsoft.com/office/officeart/2005/8/layout/cycle4#1"/>
    <dgm:cxn modelId="{0CC02CD4-4C70-D646-BE87-B3B85DDDC015}" type="presParOf" srcId="{83974264-DAF0-4F15-BD76-73A815F9546C}" destId="{59B29352-F5C9-4DC9-B936-FD3082D44055}" srcOrd="1" destOrd="0" presId="urn:microsoft.com/office/officeart/2005/8/layout/cycle4#1"/>
    <dgm:cxn modelId="{0D1650BC-59E6-574B-9CB0-10ED2D9C268A}" type="presParOf" srcId="{59B29352-F5C9-4DC9-B936-FD3082D44055}" destId="{4184BBF0-4408-40EB-BB71-88F29EC032EB}" srcOrd="0" destOrd="0" presId="urn:microsoft.com/office/officeart/2005/8/layout/cycle4#1"/>
    <dgm:cxn modelId="{589F94E9-E96C-684F-AEB1-1BAF2B168135}" type="presParOf" srcId="{59B29352-F5C9-4DC9-B936-FD3082D44055}" destId="{4F6D9446-B69D-445C-B451-FF9848BAE515}" srcOrd="1" destOrd="0" presId="urn:microsoft.com/office/officeart/2005/8/layout/cycle4#1"/>
    <dgm:cxn modelId="{0A292FDA-D97A-4345-BE6F-BB74E0E9E0C4}" type="presParOf" srcId="{59B29352-F5C9-4DC9-B936-FD3082D44055}" destId="{D31C5063-7616-423D-8739-169FB03E248F}" srcOrd="2" destOrd="0" presId="urn:microsoft.com/office/officeart/2005/8/layout/cycle4#1"/>
    <dgm:cxn modelId="{424A0A01-24C6-8C44-8C80-9CE0988B83E1}" type="presParOf" srcId="{59B29352-F5C9-4DC9-B936-FD3082D44055}" destId="{4976066D-412B-49E9-AFB6-24DA6BAF3080}" srcOrd="3" destOrd="0" presId="urn:microsoft.com/office/officeart/2005/8/layout/cycle4#1"/>
    <dgm:cxn modelId="{F9C581A3-E3F4-1E44-A6F0-383406B436A4}" type="presParOf" srcId="{59B29352-F5C9-4DC9-B936-FD3082D44055}" destId="{81282463-4540-42B5-B536-18052C5E1C77}" srcOrd="4" destOrd="0" presId="urn:microsoft.com/office/officeart/2005/8/layout/cycle4#1"/>
    <dgm:cxn modelId="{765E1D06-8878-DF40-9253-4930C0D7C689}" type="presParOf" srcId="{83974264-DAF0-4F15-BD76-73A815F9546C}" destId="{D191EE23-2204-48AA-9482-440C0FBD0471}" srcOrd="2" destOrd="0" presId="urn:microsoft.com/office/officeart/2005/8/layout/cycle4#1"/>
    <dgm:cxn modelId="{230A5E50-7700-7844-AD7B-523FEAE8906A}" type="presParOf" srcId="{83974264-DAF0-4F15-BD76-73A815F9546C}" destId="{9CB322AD-88B4-4441-9DDB-9D1F0EBA9D38}" srcOrd="3" destOrd="0" presId="urn:microsoft.com/office/officeart/2005/8/layout/cycle4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02581-B568-7841-A0F2-F59531D59505}">
      <dsp:nvSpPr>
        <dsp:cNvPr id="0" name=""/>
        <dsp:cNvSpPr/>
      </dsp:nvSpPr>
      <dsp:spPr>
        <a:xfrm>
          <a:off x="0" y="0"/>
          <a:ext cx="2443742" cy="49590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Advocates</a:t>
          </a:r>
          <a:endParaRPr lang="en-US" sz="2900" kern="1200" dirty="0"/>
        </a:p>
      </dsp:txBody>
      <dsp:txXfrm>
        <a:off x="0" y="1983618"/>
        <a:ext cx="2443742" cy="1983618"/>
      </dsp:txXfrm>
    </dsp:sp>
    <dsp:sp modelId="{3A9B81EE-2734-9942-B2DF-056E2565D664}">
      <dsp:nvSpPr>
        <dsp:cNvPr id="0" name=""/>
        <dsp:cNvSpPr/>
      </dsp:nvSpPr>
      <dsp:spPr>
        <a:xfrm>
          <a:off x="209604" y="145724"/>
          <a:ext cx="2027675" cy="1954998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46F0276-149B-CB4F-BAC1-1495AAD642CC}">
      <dsp:nvSpPr>
        <dsp:cNvPr id="0" name=""/>
        <dsp:cNvSpPr/>
      </dsp:nvSpPr>
      <dsp:spPr>
        <a:xfrm>
          <a:off x="2518625" y="0"/>
          <a:ext cx="2443742" cy="49590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-7200000"/>
                <a:satOff val="-2469"/>
                <a:lumOff val="8628"/>
                <a:alphaOff val="0"/>
                <a:shade val="51000"/>
                <a:satMod val="130000"/>
              </a:schemeClr>
            </a:gs>
            <a:gs pos="80000">
              <a:schemeClr val="accent3">
                <a:hueOff val="-7200000"/>
                <a:satOff val="-2469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3">
                <a:hueOff val="-7200000"/>
                <a:satOff val="-2469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Businesses</a:t>
          </a:r>
          <a:endParaRPr lang="en-US" sz="2900" kern="1200" dirty="0"/>
        </a:p>
      </dsp:txBody>
      <dsp:txXfrm>
        <a:off x="2518625" y="1983618"/>
        <a:ext cx="2443742" cy="1983618"/>
      </dsp:txXfrm>
    </dsp:sp>
    <dsp:sp modelId="{7536F562-328A-AC4D-9F65-F6DB74AFC634}">
      <dsp:nvSpPr>
        <dsp:cNvPr id="0" name=""/>
        <dsp:cNvSpPr/>
      </dsp:nvSpPr>
      <dsp:spPr>
        <a:xfrm>
          <a:off x="2652785" y="96423"/>
          <a:ext cx="2175422" cy="2102944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682D9DD-B030-A947-9EC1-9762F9C5B0B2}">
      <dsp:nvSpPr>
        <dsp:cNvPr id="0" name=""/>
        <dsp:cNvSpPr/>
      </dsp:nvSpPr>
      <dsp:spPr>
        <a:xfrm>
          <a:off x="5035680" y="0"/>
          <a:ext cx="2443742" cy="49590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-14400000"/>
                <a:satOff val="-4938"/>
                <a:lumOff val="17255"/>
                <a:alphaOff val="0"/>
                <a:shade val="51000"/>
                <a:satMod val="130000"/>
              </a:schemeClr>
            </a:gs>
            <a:gs pos="80000">
              <a:schemeClr val="accent3">
                <a:hueOff val="-14400000"/>
                <a:satOff val="-4938"/>
                <a:lumOff val="17255"/>
                <a:alphaOff val="0"/>
                <a:shade val="93000"/>
                <a:satMod val="130000"/>
              </a:schemeClr>
            </a:gs>
            <a:gs pos="100000">
              <a:schemeClr val="accent3">
                <a:hueOff val="-14400000"/>
                <a:satOff val="-4938"/>
                <a:lumOff val="1725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Policy Makers</a:t>
          </a:r>
          <a:endParaRPr lang="en-US" sz="2900" kern="1200" dirty="0"/>
        </a:p>
      </dsp:txBody>
      <dsp:txXfrm>
        <a:off x="5035680" y="1983618"/>
        <a:ext cx="2443742" cy="1983618"/>
      </dsp:txXfrm>
    </dsp:sp>
    <dsp:sp modelId="{34B97587-F326-5643-A485-E05F6337B423}">
      <dsp:nvSpPr>
        <dsp:cNvPr id="0" name=""/>
        <dsp:cNvSpPr/>
      </dsp:nvSpPr>
      <dsp:spPr>
        <a:xfrm>
          <a:off x="5277104" y="158052"/>
          <a:ext cx="1960894" cy="1930343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0FD6AB3-C323-0343-8BA3-FBE66825FCA8}">
      <dsp:nvSpPr>
        <dsp:cNvPr id="0" name=""/>
        <dsp:cNvSpPr/>
      </dsp:nvSpPr>
      <dsp:spPr>
        <a:xfrm>
          <a:off x="4993183" y="4227282"/>
          <a:ext cx="46663" cy="671286"/>
        </a:xfrm>
        <a:prstGeom prst="leftRightArrow">
          <a:avLst/>
        </a:prstGeom>
        <a:gradFill rotWithShape="0">
          <a:gsLst>
            <a:gs pos="0">
              <a:schemeClr val="accent3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98A327-BC5B-4807-A732-9859C1A207EC}">
      <dsp:nvSpPr>
        <dsp:cNvPr id="0" name=""/>
        <dsp:cNvSpPr/>
      </dsp:nvSpPr>
      <dsp:spPr>
        <a:xfrm>
          <a:off x="4080452" y="2839243"/>
          <a:ext cx="2062626" cy="1336114"/>
        </a:xfrm>
        <a:prstGeom prst="roundRect">
          <a:avLst>
            <a:gd name="adj" fmla="val 10000"/>
          </a:avLst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3D80A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Community involvement (group participation and </a:t>
          </a:r>
          <a:r>
            <a:rPr lang="en-US" sz="1200" kern="1200" dirty="0" err="1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helping</a:t>
          </a: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 others]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sp:txBody>
      <dsp:txXfrm>
        <a:off x="4728590" y="3202622"/>
        <a:ext cx="1385138" cy="943385"/>
      </dsp:txXfrm>
    </dsp:sp>
    <dsp:sp modelId="{EA1C3D2D-4986-4854-BB69-239616835751}">
      <dsp:nvSpPr>
        <dsp:cNvPr id="0" name=""/>
        <dsp:cNvSpPr/>
      </dsp:nvSpPr>
      <dsp:spPr>
        <a:xfrm>
          <a:off x="651420" y="2839243"/>
          <a:ext cx="2062626" cy="1336114"/>
        </a:xfrm>
        <a:prstGeom prst="roundRect">
          <a:avLst>
            <a:gd name="adj" fmla="val 10000"/>
          </a:avLst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F497D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Positive relationships with adults and peers	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sp:txBody>
      <dsp:txXfrm>
        <a:off x="680770" y="3202622"/>
        <a:ext cx="1385138" cy="943385"/>
      </dsp:txXfrm>
    </dsp:sp>
    <dsp:sp modelId="{17F93242-582B-46E0-AF12-65FB0E1FE09B}">
      <dsp:nvSpPr>
        <dsp:cNvPr id="0" name=""/>
        <dsp:cNvSpPr/>
      </dsp:nvSpPr>
      <dsp:spPr>
        <a:xfrm>
          <a:off x="4080452" y="0"/>
          <a:ext cx="2062626" cy="1336114"/>
        </a:xfrm>
        <a:prstGeom prst="roundRect">
          <a:avLst>
            <a:gd name="adj" fmla="val 10000"/>
          </a:avLst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3D80A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High school graduation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University readiness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sp:txBody>
      <dsp:txXfrm>
        <a:off x="4728590" y="29350"/>
        <a:ext cx="1385138" cy="943385"/>
      </dsp:txXfrm>
    </dsp:sp>
    <dsp:sp modelId="{2F480424-D202-4E9E-BF88-4335E0EF99BF}">
      <dsp:nvSpPr>
        <dsp:cNvPr id="0" name=""/>
        <dsp:cNvSpPr/>
      </dsp:nvSpPr>
      <dsp:spPr>
        <a:xfrm>
          <a:off x="651420" y="0"/>
          <a:ext cx="2062626" cy="1336114"/>
        </a:xfrm>
        <a:prstGeom prst="roundRect">
          <a:avLst>
            <a:gd name="adj" fmla="val 10000"/>
          </a:avLst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25400" cap="flat" cmpd="sng" algn="ctr">
          <a:solidFill>
            <a:srgbClr val="19469F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Physical fitness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Substance use avoidance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/>
              <a:ea typeface="+mn-ea"/>
              <a:cs typeface="+mn-cs"/>
            </a:rPr>
            <a:t>Feeling safe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+mn-ea"/>
            <a:cs typeface="+mn-cs"/>
          </a:endParaRPr>
        </a:p>
      </dsp:txBody>
      <dsp:txXfrm>
        <a:off x="680770" y="29350"/>
        <a:ext cx="1385138" cy="943385"/>
      </dsp:txXfrm>
    </dsp:sp>
    <dsp:sp modelId="{4184BBF0-4408-40EB-BB71-88F29EC032EB}">
      <dsp:nvSpPr>
        <dsp:cNvPr id="0" name=""/>
        <dsp:cNvSpPr/>
      </dsp:nvSpPr>
      <dsp:spPr>
        <a:xfrm>
          <a:off x="1547566" y="237995"/>
          <a:ext cx="1807930" cy="1807930"/>
        </a:xfrm>
        <a:prstGeom prst="pieWedge">
          <a:avLst/>
        </a:prstGeom>
        <a:solidFill>
          <a:srgbClr val="19469F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Health</a:t>
          </a:r>
          <a:endParaRPr lang="en-US" sz="15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2077096" y="767525"/>
        <a:ext cx="1278400" cy="1278400"/>
      </dsp:txXfrm>
    </dsp:sp>
    <dsp:sp modelId="{4F6D9446-B69D-445C-B451-FF9848BAE515}">
      <dsp:nvSpPr>
        <dsp:cNvPr id="0" name=""/>
        <dsp:cNvSpPr/>
      </dsp:nvSpPr>
      <dsp:spPr>
        <a:xfrm rot="5400000">
          <a:off x="3439003" y="237995"/>
          <a:ext cx="1807930" cy="1807930"/>
        </a:xfrm>
        <a:prstGeom prst="pieWedge">
          <a:avLst/>
        </a:prstGeom>
        <a:solidFill>
          <a:srgbClr val="3D80A9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Education</a:t>
          </a:r>
          <a:endParaRPr lang="en-US" sz="15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3439003" y="767525"/>
        <a:ext cx="1278400" cy="1278400"/>
      </dsp:txXfrm>
    </dsp:sp>
    <dsp:sp modelId="{D31C5063-7616-423D-8739-169FB03E248F}">
      <dsp:nvSpPr>
        <dsp:cNvPr id="0" name=""/>
        <dsp:cNvSpPr/>
      </dsp:nvSpPr>
      <dsp:spPr>
        <a:xfrm rot="10800000">
          <a:off x="3439003" y="2129432"/>
          <a:ext cx="1807930" cy="1807930"/>
        </a:xfrm>
        <a:prstGeom prst="pieWedge">
          <a:avLst/>
        </a:prstGeom>
        <a:solidFill>
          <a:srgbClr val="1F497D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Community Involvement</a:t>
          </a:r>
          <a:endParaRPr lang="en-US" sz="15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10800000">
        <a:off x="3439003" y="2129432"/>
        <a:ext cx="1278400" cy="1278400"/>
      </dsp:txXfrm>
    </dsp:sp>
    <dsp:sp modelId="{4976066D-412B-49E9-AFB6-24DA6BAF3080}">
      <dsp:nvSpPr>
        <dsp:cNvPr id="0" name=""/>
        <dsp:cNvSpPr/>
      </dsp:nvSpPr>
      <dsp:spPr>
        <a:xfrm rot="16200000">
          <a:off x="1547566" y="2129432"/>
          <a:ext cx="1807930" cy="1807930"/>
        </a:xfrm>
        <a:prstGeom prst="pieWedge">
          <a:avLst/>
        </a:prstGeom>
        <a:solidFill>
          <a:srgbClr val="1F497D">
            <a:lumMod val="60000"/>
            <a:lumOff val="4000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Social Relationships</a:t>
          </a:r>
          <a:endParaRPr lang="en-US" sz="15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5400000">
        <a:off x="2077096" y="2129432"/>
        <a:ext cx="1278400" cy="1278400"/>
      </dsp:txXfrm>
    </dsp:sp>
    <dsp:sp modelId="{D191EE23-2204-48AA-9482-440C0FBD0471}">
      <dsp:nvSpPr>
        <dsp:cNvPr id="0" name=""/>
        <dsp:cNvSpPr/>
      </dsp:nvSpPr>
      <dsp:spPr>
        <a:xfrm>
          <a:off x="3085141" y="1711896"/>
          <a:ext cx="624216" cy="542796"/>
        </a:xfrm>
        <a:prstGeom prst="circularArrow">
          <a:avLst/>
        </a:prstGeom>
        <a:solidFill>
          <a:srgbClr val="C0504D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B322AD-88B4-4441-9DDB-9D1F0EBA9D38}">
      <dsp:nvSpPr>
        <dsp:cNvPr id="0" name=""/>
        <dsp:cNvSpPr/>
      </dsp:nvSpPr>
      <dsp:spPr>
        <a:xfrm rot="10800000">
          <a:off x="3085141" y="1920664"/>
          <a:ext cx="624216" cy="542796"/>
        </a:xfrm>
        <a:prstGeom prst="circularArrow">
          <a:avLst/>
        </a:prstGeom>
        <a:solidFill>
          <a:srgbClr val="C0504D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#1">
  <dgm:title val=""/>
  <dgm:desc val=""/>
  <dgm:catLst>
    <dgm:cat type="relationship" pri="26000"/>
    <dgm:cat type="cycle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47C2D-942C-664B-AD0A-C8EB51002F6D}" type="datetimeFigureOut">
              <a:rPr lang="en-US" smtClean="0"/>
              <a:t>12/16/14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43EE8B-5DA8-114A-9238-0799E7239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136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jpeg>
</file>

<file path=ppt/media/image18.jpg>
</file>

<file path=ppt/media/image19.jp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tmp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DA7A3-9F1D-8349-A730-748E0C8452C1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DBD258-66DF-3548-826F-FC60CCB041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851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336076" indent="-336076">
              <a:buFont typeface="Arial" pitchFamily="34" charset="0"/>
              <a:buChar char="•"/>
              <a:defRPr/>
            </a:pPr>
            <a:r>
              <a:rPr lang="en-US" i="1" dirty="0" smtClean="0">
                <a:ea typeface="ＭＳ Ｐゴシック" pitchFamily="34" charset="-128"/>
              </a:rPr>
              <a:t>How do </a:t>
            </a:r>
            <a:r>
              <a:rPr lang="en-US" i="1" u="sng" dirty="0" smtClean="0">
                <a:ea typeface="ＭＳ Ｐゴシック" pitchFamily="34" charset="-128"/>
              </a:rPr>
              <a:t>domains interact </a:t>
            </a:r>
            <a:r>
              <a:rPr lang="en-US" i="1" dirty="0" smtClean="0">
                <a:ea typeface="ＭＳ Ｐゴシック" pitchFamily="34" charset="-128"/>
              </a:rPr>
              <a:t>at the regional scale?</a:t>
            </a:r>
          </a:p>
          <a:p>
            <a:pPr marL="336076" indent="-336076">
              <a:buFont typeface="Arial" pitchFamily="34" charset="0"/>
              <a:buChar char="•"/>
              <a:defRPr/>
            </a:pPr>
            <a:r>
              <a:rPr lang="en-US" i="1" dirty="0" smtClean="0">
                <a:ea typeface="ＭＳ Ｐゴシック" pitchFamily="34" charset="-128"/>
              </a:rPr>
              <a:t>What </a:t>
            </a:r>
            <a:r>
              <a:rPr lang="en-US" i="1" u="sng" dirty="0" smtClean="0">
                <a:ea typeface="ＭＳ Ｐゴシック" pitchFamily="34" charset="-128"/>
              </a:rPr>
              <a:t>regional solutions </a:t>
            </a:r>
            <a:r>
              <a:rPr lang="en-US" i="1" dirty="0" smtClean="0">
                <a:ea typeface="ＭＳ Ｐゴシック" pitchFamily="34" charset="-128"/>
              </a:rPr>
              <a:t>can address these challenges?</a:t>
            </a:r>
          </a:p>
          <a:p>
            <a:pPr>
              <a:defRPr/>
            </a:pPr>
            <a:endParaRPr lang="en-US" dirty="0">
              <a:latin typeface="Calibri" charset="0"/>
            </a:endParaRP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28165" indent="-280064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0254" indent="-224051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68356" indent="-224051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16458" indent="-224051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64559" indent="-22405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12661" indent="-22405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60763" indent="-22405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08865" indent="-22405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7DFAD8E-84DA-0D44-9CBC-7DB5EE3505F5}" type="slidenum">
              <a:rPr lang="en-US" sz="1200">
                <a:cs typeface="Arial" charset="0"/>
              </a:rPr>
              <a:pPr eaLnBrk="1" hangingPunct="1"/>
              <a:t>5</a:t>
            </a:fld>
            <a:endParaRPr lang="en-US" sz="1200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73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73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927E1D8-6B95-D44A-A938-ACFE58760E8E}" type="slidenum">
              <a:rPr lang="en-US" sz="1200">
                <a:latin typeface="Calibri" charset="0"/>
              </a:rPr>
              <a:pPr eaLnBrk="1" hangingPunct="1"/>
              <a:t>13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V="1">
            <a:off x="5410200" y="3810000"/>
            <a:ext cx="3733800" cy="904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5410200" y="3897313"/>
            <a:ext cx="3733800" cy="19208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/>
          <p:cNvSpPr/>
          <p:nvPr/>
        </p:nvSpPr>
        <p:spPr>
          <a:xfrm flipV="1">
            <a:off x="5410200" y="4114800"/>
            <a:ext cx="3733800" cy="9525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7" name="Rectangle 6"/>
          <p:cNvSpPr/>
          <p:nvPr/>
        </p:nvSpPr>
        <p:spPr>
          <a:xfrm flipV="1">
            <a:off x="5410200" y="4164013"/>
            <a:ext cx="1965325" cy="19050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 flipV="1">
            <a:off x="5410200" y="4198938"/>
            <a:ext cx="1965325" cy="9525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 useBgFill="1">
        <p:nvSpPr>
          <p:cNvPr id="11" name="Rounded Rectangle 10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 useBgFill="1">
        <p:nvSpPr>
          <p:cNvPr id="12" name="Rounded Rectangle 11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0" y="3649663"/>
            <a:ext cx="9144000" cy="24447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4" name="Rectangle 13"/>
          <p:cNvSpPr/>
          <p:nvPr/>
        </p:nvSpPr>
        <p:spPr>
          <a:xfrm>
            <a:off x="0" y="3675063"/>
            <a:ext cx="9144000" cy="1412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5" name="Rectangle 14"/>
          <p:cNvSpPr/>
          <p:nvPr/>
        </p:nvSpPr>
        <p:spPr>
          <a:xfrm flipV="1">
            <a:off x="6413500" y="3643313"/>
            <a:ext cx="2730500" cy="2476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70205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7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875"/>
            <a:ext cx="960438" cy="457200"/>
          </a:xfrm>
        </p:spPr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18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588"/>
            <a:ext cx="74771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AFF7C7-FB7E-462A-951A-A64680EBE45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3707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1DD5E1-1F02-4935-93CB-D56489C71785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5AF946-4A3E-4E18-ADFA-AA616765146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C7016D-808F-4EB0-B369-4352D687D91A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EDF6CD-5FB1-4D78-9BE9-519507EA2AE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D133C3-C192-40AE-8343-92038A7F5B1D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1354B7-6001-4FA0-98DC-C5CDBA0CE8B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A7950F5-E7B4-4FBE-9F98-E8CF96124772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7E1628-38A5-46AA-AE97-1C5F11F0FD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5F7CC9-DE01-4C22-B398-E13B899BBE20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C16E54-7528-422E-98FF-737111CA32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E829EA-86BB-40FB-8E94-1B3E16A556F0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F137F7-DA22-4DF4-97BE-E43A4A3C609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EEEE95-3718-49CE-AB9B-8C5ACC55F20C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A0157-D2C5-41D3-8DD2-1E68C843ACA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F942F21-C54D-4BD2-8BF4-B25A005AF54C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830E4D-34BB-41D6-B9A6-70CFCC7B6C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A06AF3C-5EF9-47FC-A252-3D0E1FE4D49C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E55DA9-D9AC-4658-B7A1-86E32084761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4DA8D26-9266-4FE6-ABE8-8EB6BB4164F2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7EB5C7-4E74-4C40-A621-697B85EDB4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2C1FAB-CC50-4404-A2A5-F2F1CA93300C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FC27D5-F3A1-4B14-94DC-1B83E7707DB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 title slide image graphic-B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0058"/>
            <a:ext cx="9144000" cy="6754692"/>
          </a:xfrm>
          <a:prstGeom prst="rect">
            <a:avLst/>
          </a:prstGeom>
        </p:spPr>
      </p:pic>
      <p:sp>
        <p:nvSpPr>
          <p:cNvPr id="4127" name="Rectangle 31"/>
          <p:cNvSpPr>
            <a:spLocks noGrp="1" noChangeArrowheads="1"/>
          </p:cNvSpPr>
          <p:nvPr>
            <p:ph type="ctrTitle"/>
          </p:nvPr>
        </p:nvSpPr>
        <p:spPr>
          <a:xfrm>
            <a:off x="1828800" y="3429000"/>
            <a:ext cx="7010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128" name="Rectangle 32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724400"/>
            <a:ext cx="4419600" cy="1524000"/>
          </a:xfrm>
        </p:spPr>
        <p:txBody>
          <a:bodyPr/>
          <a:lstStyle>
            <a:lvl1pPr marL="0" indent="0">
              <a:buFontTx/>
              <a:buNone/>
              <a:defRPr sz="16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267200"/>
          </a:xfrm>
        </p:spPr>
        <p:txBody>
          <a:bodyPr/>
          <a:lstStyle>
            <a:lvl1pPr>
              <a:defRPr sz="2800">
                <a:latin typeface="Calibri"/>
                <a:cs typeface="Calibri"/>
              </a:defRPr>
            </a:lvl1pPr>
            <a:lvl2pPr>
              <a:defRPr sz="2400">
                <a:latin typeface="Calibri"/>
                <a:cs typeface="Calibri"/>
              </a:defRPr>
            </a:lvl2pPr>
            <a:lvl3pPr>
              <a:defRPr sz="2000">
                <a:latin typeface="Calibri"/>
                <a:cs typeface="Calibri"/>
              </a:defRPr>
            </a:lvl3pPr>
            <a:lvl4pPr>
              <a:defRPr sz="1800">
                <a:latin typeface="Calibri"/>
                <a:cs typeface="Calibri"/>
              </a:defRPr>
            </a:lvl4pPr>
            <a:lvl5pPr>
              <a:defRPr sz="1800">
                <a:latin typeface="Calibri"/>
                <a:cs typeface="Calibri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267200"/>
          </a:xfrm>
        </p:spPr>
        <p:txBody>
          <a:bodyPr/>
          <a:lstStyle>
            <a:lvl1pPr>
              <a:defRPr sz="2800">
                <a:latin typeface="Calibri"/>
                <a:cs typeface="Calibri"/>
              </a:defRPr>
            </a:lvl1pPr>
            <a:lvl2pPr>
              <a:defRPr sz="2400">
                <a:latin typeface="Calibri"/>
                <a:cs typeface="Calibri"/>
              </a:defRPr>
            </a:lvl2pPr>
            <a:lvl3pPr>
              <a:defRPr sz="2000">
                <a:latin typeface="Calibri"/>
                <a:cs typeface="Calibri"/>
              </a:defRPr>
            </a:lvl3pPr>
            <a:lvl4pPr>
              <a:defRPr sz="1800">
                <a:latin typeface="Calibri"/>
                <a:cs typeface="Calibri"/>
              </a:defRPr>
            </a:lvl4pPr>
            <a:lvl5pPr>
              <a:defRPr sz="1800">
                <a:latin typeface="Calibri"/>
                <a:cs typeface="Calibri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0599"/>
            <a:ext cx="8229600" cy="842963"/>
          </a:xfrm>
        </p:spPr>
        <p:txBody>
          <a:bodyPr/>
          <a:lstStyle>
            <a:lvl1pPr>
              <a:defRPr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/>
                <a:cs typeface="Calibri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90800"/>
            <a:ext cx="4040188" cy="3951288"/>
          </a:xfrm>
        </p:spPr>
        <p:txBody>
          <a:bodyPr/>
          <a:lstStyle>
            <a:lvl1pPr>
              <a:defRPr sz="2400">
                <a:latin typeface="Calibri"/>
                <a:cs typeface="Calibri"/>
              </a:defRPr>
            </a:lvl1pPr>
            <a:lvl2pPr>
              <a:defRPr sz="2000">
                <a:latin typeface="Calibri"/>
                <a:cs typeface="Calibri"/>
              </a:defRPr>
            </a:lvl2pPr>
            <a:lvl3pPr>
              <a:defRPr sz="1800">
                <a:latin typeface="Calibri"/>
                <a:cs typeface="Calibri"/>
              </a:defRPr>
            </a:lvl3pPr>
            <a:lvl4pPr>
              <a:defRPr sz="1600">
                <a:latin typeface="Calibri"/>
                <a:cs typeface="Calibri"/>
              </a:defRPr>
            </a:lvl4pPr>
            <a:lvl5pPr>
              <a:defRPr sz="1600">
                <a:latin typeface="Calibri"/>
                <a:cs typeface="Calibri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51038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/>
                <a:cs typeface="Calibri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90800"/>
            <a:ext cx="4041775" cy="3951288"/>
          </a:xfrm>
        </p:spPr>
        <p:txBody>
          <a:bodyPr/>
          <a:lstStyle>
            <a:lvl1pPr>
              <a:defRPr sz="2400">
                <a:latin typeface="Calibri"/>
                <a:cs typeface="Calibri"/>
              </a:defRPr>
            </a:lvl1pPr>
            <a:lvl2pPr>
              <a:defRPr sz="2000">
                <a:latin typeface="Calibri"/>
                <a:cs typeface="Calibri"/>
              </a:defRPr>
            </a:lvl2pPr>
            <a:lvl3pPr>
              <a:defRPr sz="1800">
                <a:latin typeface="Calibri"/>
                <a:cs typeface="Calibri"/>
              </a:defRPr>
            </a:lvl3pPr>
            <a:lvl4pPr>
              <a:defRPr sz="1600">
                <a:latin typeface="Calibri"/>
                <a:cs typeface="Calibri"/>
              </a:defRPr>
            </a:lvl4pPr>
            <a:lvl5pPr>
              <a:defRPr sz="1600">
                <a:latin typeface="Calibri"/>
                <a:cs typeface="Calibri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0600"/>
            <a:ext cx="3008313" cy="857250"/>
          </a:xfrm>
        </p:spPr>
        <p:txBody>
          <a:bodyPr anchor="b"/>
          <a:lstStyle>
            <a:lvl1pPr algn="l">
              <a:defRPr sz="2000" b="1"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5548313"/>
          </a:xfrm>
        </p:spPr>
        <p:txBody>
          <a:bodyPr/>
          <a:lstStyle>
            <a:lvl1pPr>
              <a:defRPr sz="3200">
                <a:latin typeface="Calibri"/>
                <a:cs typeface="Calibri"/>
              </a:defRPr>
            </a:lvl1pPr>
            <a:lvl2pPr>
              <a:defRPr sz="2800">
                <a:latin typeface="Calibri"/>
                <a:cs typeface="Calibri"/>
              </a:defRPr>
            </a:lvl2pPr>
            <a:lvl3pPr>
              <a:defRPr sz="2400">
                <a:latin typeface="Calibri"/>
                <a:cs typeface="Calibri"/>
              </a:defRPr>
            </a:lvl3pPr>
            <a:lvl4pPr>
              <a:defRPr sz="2000">
                <a:latin typeface="Calibri"/>
                <a:cs typeface="Calibri"/>
              </a:defRPr>
            </a:lvl4pPr>
            <a:lvl5pPr>
              <a:defRPr sz="2000">
                <a:latin typeface="Calibri"/>
                <a:cs typeface="Calibri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4785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Calibri"/>
                <a:cs typeface="Calibri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026025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66800"/>
            <a:ext cx="5486400" cy="3886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592763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90600"/>
            <a:ext cx="19431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990600"/>
            <a:ext cx="5676900" cy="5257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/>
          <a:lstStyle>
            <a:lvl1pPr>
              <a:defRPr sz="4000" b="0" i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2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8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363" y="612775"/>
            <a:ext cx="957262" cy="457200"/>
          </a:xfrm>
        </p:spPr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2AF0CB-2CD2-4443-92CC-CA49B2753D2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366713"/>
            <a:ext cx="9144000" cy="8413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31115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0" name="Rectangle 29"/>
          <p:cNvSpPr/>
          <p:nvPr/>
        </p:nvSpPr>
        <p:spPr>
          <a:xfrm>
            <a:off x="0" y="307975"/>
            <a:ext cx="9144000" cy="92075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1" name="Rectangle 30"/>
          <p:cNvSpPr/>
          <p:nvPr/>
        </p:nvSpPr>
        <p:spPr>
          <a:xfrm flipV="1">
            <a:off x="5410200" y="360363"/>
            <a:ext cx="3733800" cy="904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39738"/>
            <a:ext cx="3733800" cy="18097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938" y="588963"/>
            <a:ext cx="1600200" cy="3651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5" name="Rectangle 34"/>
          <p:cNvSpPr/>
          <p:nvPr/>
        </p:nvSpPr>
        <p:spPr bwMode="invGray">
          <a:xfrm>
            <a:off x="9085263" y="-1588"/>
            <a:ext cx="57150" cy="620713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3988" y="-1588"/>
            <a:ext cx="28575" cy="620713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4938" y="-1588"/>
            <a:ext cx="9525" cy="620713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8" name="Rectangle 37"/>
          <p:cNvSpPr/>
          <p:nvPr/>
        </p:nvSpPr>
        <p:spPr bwMode="invGray">
          <a:xfrm>
            <a:off x="8975725" y="-1588"/>
            <a:ext cx="26988" cy="620713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39" name="Rectangle 38"/>
          <p:cNvSpPr/>
          <p:nvPr/>
        </p:nvSpPr>
        <p:spPr bwMode="invGray">
          <a:xfrm>
            <a:off x="8915400" y="0"/>
            <a:ext cx="55563" cy="585788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40" name="Rectangle 39"/>
          <p:cNvSpPr/>
          <p:nvPr/>
        </p:nvSpPr>
        <p:spPr bwMode="invGray">
          <a:xfrm>
            <a:off x="8874125" y="0"/>
            <a:ext cx="7938" cy="585788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1039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143000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40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2249488"/>
            <a:ext cx="822960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accent2"/>
                </a:solidFill>
                <a:latin typeface="Calibri" pitchFamily="34" charset="0"/>
                <a:cs typeface="Arial" pitchFamily="34" charset="0"/>
              </a:defRPr>
            </a:lvl1pPr>
          </a:lstStyle>
          <a:p>
            <a:fld id="{77B25180-0146-384A-8C7A-CA701CC4EB4D}" type="datetimeFigureOut">
              <a:rPr lang="en-US" smtClean="0"/>
              <a:pPr/>
              <a:t>12/16/14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 vert="horz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8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038" y="1588"/>
            <a:ext cx="762000" cy="366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800">
                <a:solidFill>
                  <a:srgbClr val="FFFFFF"/>
                </a:solidFill>
                <a:latin typeface="Calibri" pitchFamily="34" charset="0"/>
                <a:cs typeface="Arial" pitchFamily="34" charset="0"/>
              </a:defRPr>
            </a:lvl1pPr>
          </a:lstStyle>
          <a:p>
            <a:fld id="{C09ED18B-C2B8-F140-98D5-13CE8227D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705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itchFamily="34" charset="0"/>
        </a:defRPr>
      </a:lvl9pPr>
    </p:titleStyle>
    <p:bodyStyle>
      <a:lvl1pPr marL="365125" indent="-255588" algn="l" rtl="0" eaLnBrk="1" fontAlgn="base" hangingPunct="1">
        <a:spcBef>
          <a:spcPts val="300"/>
        </a:spcBef>
        <a:spcAft>
          <a:spcPct val="0"/>
        </a:spcAft>
        <a:buClr>
          <a:srgbClr val="265F8E"/>
        </a:buClr>
        <a:buFont typeface="Georgia" pitchFamily="18" charset="0"/>
        <a:buChar char="•"/>
        <a:defRPr sz="2800" kern="1200">
          <a:solidFill>
            <a:schemeClr val="tx1"/>
          </a:solidFill>
          <a:latin typeface="Calibri (Body)"/>
          <a:ea typeface="ＭＳ Ｐゴシック" charset="0"/>
          <a:cs typeface="Calibri (Body)"/>
        </a:defRPr>
      </a:lvl1pPr>
      <a:lvl2pPr marL="657225" indent="-246063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Georgia" pitchFamily="18" charset="0"/>
        <a:buChar char="▫"/>
        <a:defRPr sz="2600" kern="1200">
          <a:solidFill>
            <a:schemeClr val="accent2"/>
          </a:solidFill>
          <a:latin typeface="Calibri (Body)"/>
          <a:ea typeface="ＭＳ Ｐゴシック" charset="0"/>
          <a:cs typeface="Calibri (Body)"/>
        </a:defRPr>
      </a:lvl2pPr>
      <a:lvl3pPr marL="922338" indent="-219075" algn="l" rtl="0" eaLnBrk="1" fontAlgn="base" hangingPunct="1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accent1"/>
          </a:solidFill>
          <a:latin typeface="Calibri (Body)"/>
          <a:ea typeface="ＭＳ Ｐゴシック" charset="0"/>
          <a:cs typeface="Calibri (Body)"/>
        </a:defRPr>
      </a:lvl3pPr>
      <a:lvl4pPr marL="1179513" indent="-200025" algn="l" rtl="0" eaLnBrk="1" fontAlgn="base" hangingPunct="1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200" kern="1200">
          <a:solidFill>
            <a:schemeClr val="accent1"/>
          </a:solidFill>
          <a:latin typeface="Calibri (Body)"/>
          <a:ea typeface="ＭＳ Ｐゴシック" charset="0"/>
          <a:cs typeface="Calibri (Body)"/>
        </a:defRPr>
      </a:lvl4pPr>
      <a:lvl5pPr marL="1389063" indent="-182563" algn="l" rtl="0" eaLnBrk="1" fontAlgn="base" hangingPunct="1">
        <a:spcBef>
          <a:spcPts val="300"/>
        </a:spcBef>
        <a:spcAft>
          <a:spcPct val="0"/>
        </a:spcAft>
        <a:buClr>
          <a:srgbClr val="265F8E"/>
        </a:buClr>
        <a:buFont typeface="Georgia" pitchFamily="18" charset="0"/>
        <a:buChar char="▫"/>
        <a:defRPr sz="2000" kern="1200">
          <a:solidFill>
            <a:srgbClr val="265F8E"/>
          </a:solidFill>
          <a:latin typeface="Calibri (Body)"/>
          <a:ea typeface="ＭＳ Ｐゴシック" charset="0"/>
          <a:cs typeface="Calibri (Body)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183966CB-8A8F-4B58-B68D-E7AD026D8864}" type="datetime1">
              <a:rPr lang="en-US"/>
              <a:pPr/>
              <a:t>12/16/14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55106BA-3119-4A27-94DB-6A8F3A414FB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rkeley UC Davis Black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 slide page background-2.jpg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1791"/>
            <a:ext cx="9144000" cy="6758609"/>
          </a:xfrm>
          <a:prstGeom prst="rect">
            <a:avLst/>
          </a:prstGeom>
        </p:spPr>
      </p:pic>
      <p:sp>
        <p:nvSpPr>
          <p:cNvPr id="1027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9906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8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6" name="Picture 5" descr="ucdcrcNEWLOGOFINALno background.jpg"/>
          <p:cNvPicPr>
            <a:picLocks noChangeAspect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6324600"/>
            <a:ext cx="1975238" cy="5036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46100" y="5918200"/>
            <a:ext cx="1549400" cy="406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" charset="0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Lucida Sans"/>
          <a:ea typeface="+mj-ea"/>
          <a:cs typeface="Lucida San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C2990E"/>
          </a:solidFill>
          <a:latin typeface="Verdana" pitchFamily="1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002062"/>
          </a:solidFill>
          <a:latin typeface="Lucida Sans"/>
          <a:ea typeface="+mn-ea"/>
          <a:cs typeface="Lucida San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Lucida Sans"/>
          <a:ea typeface="ＭＳ Ｐゴシック" pitchFamily="-28" charset="-128"/>
          <a:cs typeface="Lucida San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Lucida Sans"/>
          <a:ea typeface="ＭＳ Ｐゴシック" pitchFamily="-28" charset="-128"/>
          <a:cs typeface="Lucida San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Lucida Sans"/>
          <a:ea typeface="ＭＳ Ｐゴシック" pitchFamily="-28" charset="-128"/>
          <a:cs typeface="Lucida San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Lucida Sans"/>
          <a:ea typeface="ＭＳ Ｐゴシック" pitchFamily="-28" charset="-128"/>
          <a:cs typeface="Lucida San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 b="1">
          <a:solidFill>
            <a:srgbClr val="00206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image" Target="../media/image26.tmp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g"/><Relationship Id="rId5" Type="http://schemas.openxmlformats.org/officeDocument/2006/relationships/image" Target="../media/image19.jpg"/><Relationship Id="rId6" Type="http://schemas.openxmlformats.org/officeDocument/2006/relationships/image" Target="../media/image20.jpeg"/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9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22300" y="2085975"/>
            <a:ext cx="8458200" cy="1470025"/>
          </a:xfrm>
        </p:spPr>
        <p:txBody>
          <a:bodyPr/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200" dirty="0" smtClean="0"/>
              <a:t>Regional Opportunity Index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622300" y="3556000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537" indent="0" algn="ctr">
              <a:buNone/>
            </a:pPr>
            <a:r>
              <a:rPr lang="en-US" i="1" dirty="0">
                <a:solidFill>
                  <a:schemeClr val="bg1"/>
                </a:solidFill>
              </a:rPr>
              <a:t>A powerful new information resource for people building healthy, prosperous, sustainable and equitable </a:t>
            </a:r>
            <a:r>
              <a:rPr lang="en-US" i="1" dirty="0" smtClean="0">
                <a:solidFill>
                  <a:schemeClr val="bg1"/>
                </a:solidFill>
              </a:rPr>
              <a:t>communities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24893" y="4533900"/>
            <a:ext cx="6324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537" indent="0" algn="ctr">
              <a:buNone/>
            </a:pPr>
            <a:r>
              <a:rPr lang="en-US" sz="2000" i="1" dirty="0" smtClean="0">
                <a:solidFill>
                  <a:schemeClr val="tx2"/>
                </a:solidFill>
              </a:rPr>
              <a:t>Webinar:  Launch of State-Wide Web-site</a:t>
            </a:r>
          </a:p>
          <a:p>
            <a:pPr marL="109537" indent="0" algn="ctr">
              <a:buNone/>
            </a:pPr>
            <a:r>
              <a:rPr lang="en-US" sz="2000" i="1" dirty="0" smtClean="0">
                <a:solidFill>
                  <a:schemeClr val="tx2"/>
                </a:solidFill>
              </a:rPr>
              <a:t>December 16, 2014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3472"/>
          <a:stretch/>
        </p:blipFill>
        <p:spPr>
          <a:xfrm>
            <a:off x="0" y="5638800"/>
            <a:ext cx="4254500" cy="1040130"/>
          </a:xfrm>
          <a:prstGeom prst="rect">
            <a:avLst/>
          </a:prstGeom>
        </p:spPr>
      </p:pic>
      <p:pic>
        <p:nvPicPr>
          <p:cNvPr id="8" name="Picture 7" descr="CRC_RGB.jpg"/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1500" y="5727700"/>
            <a:ext cx="34290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460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46100" y="-114300"/>
            <a:ext cx="8229600" cy="1066800"/>
          </a:xfrm>
        </p:spPr>
        <p:txBody>
          <a:bodyPr/>
          <a:lstStyle/>
          <a:p>
            <a:r>
              <a:rPr lang="en-US" sz="2800" dirty="0" smtClean="0"/>
              <a:t>Data Sources</a:t>
            </a:r>
            <a:endParaRPr lang="en-US" sz="28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876300"/>
            <a:ext cx="8229600" cy="4324350"/>
          </a:xfrm>
        </p:spPr>
        <p:txBody>
          <a:bodyPr/>
          <a:lstStyle/>
          <a:p>
            <a:r>
              <a:rPr lang="en-US" sz="1800" dirty="0" smtClean="0">
                <a:latin typeface="Calibri"/>
                <a:cs typeface="Calibri"/>
              </a:rPr>
              <a:t>U.S. Census, </a:t>
            </a:r>
          </a:p>
          <a:p>
            <a:pPr lvl="1"/>
            <a:r>
              <a:rPr lang="en-US" sz="1600" dirty="0" smtClean="0">
                <a:latin typeface="Calibri"/>
                <a:cs typeface="Calibri"/>
              </a:rPr>
              <a:t>ACS 5-year datasets</a:t>
            </a:r>
          </a:p>
          <a:p>
            <a:r>
              <a:rPr lang="en-US" sz="1800" dirty="0" smtClean="0">
                <a:latin typeface="Calibri"/>
                <a:cs typeface="Calibri"/>
              </a:rPr>
              <a:t>California Department of Education</a:t>
            </a:r>
          </a:p>
          <a:p>
            <a:pPr lvl="1"/>
            <a:r>
              <a:rPr lang="en-US" sz="1600" dirty="0" smtClean="0">
                <a:latin typeface="Calibri"/>
                <a:cs typeface="Calibri"/>
              </a:rPr>
              <a:t>STAR Test Results Research Files; </a:t>
            </a:r>
            <a:r>
              <a:rPr lang="en-US" sz="1600" dirty="0" err="1" smtClean="0">
                <a:latin typeface="Calibri"/>
                <a:cs typeface="Calibri"/>
              </a:rPr>
              <a:t>DataQuest</a:t>
            </a:r>
            <a:r>
              <a:rPr lang="en-US" sz="1600" dirty="0" smtClean="0">
                <a:latin typeface="Calibri"/>
                <a:cs typeface="Calibri"/>
              </a:rPr>
              <a:t> Expulsion, Suspension, and Truancy Report; Cohort Outcome Data; Graduates by Race and Gender; Staff Demographics</a:t>
            </a:r>
          </a:p>
          <a:p>
            <a:r>
              <a:rPr lang="en-US" sz="1800" dirty="0" smtClean="0">
                <a:latin typeface="Calibri"/>
                <a:cs typeface="Calibri"/>
              </a:rPr>
              <a:t>Federal Communication Commission</a:t>
            </a:r>
          </a:p>
          <a:p>
            <a:r>
              <a:rPr lang="en-US" sz="1800" dirty="0" smtClean="0">
                <a:latin typeface="Calibri"/>
                <a:cs typeface="Calibri"/>
              </a:rPr>
              <a:t>California Department of Public Health</a:t>
            </a:r>
          </a:p>
          <a:p>
            <a:pPr lvl="1"/>
            <a:r>
              <a:rPr lang="en-US" sz="1600" dirty="0" smtClean="0">
                <a:latin typeface="Calibri"/>
                <a:cs typeface="Calibri"/>
              </a:rPr>
              <a:t>Birth &amp; Death Statistical Master Files</a:t>
            </a:r>
          </a:p>
          <a:p>
            <a:r>
              <a:rPr lang="en-US" sz="1800" dirty="0" smtClean="0">
                <a:latin typeface="Calibri"/>
                <a:cs typeface="Calibri"/>
              </a:rPr>
              <a:t>California Registrar of Voters</a:t>
            </a:r>
          </a:p>
          <a:p>
            <a:pPr lvl="1"/>
            <a:r>
              <a:rPr lang="en-US" sz="1600" dirty="0" smtClean="0">
                <a:latin typeface="Calibri"/>
                <a:cs typeface="Calibri"/>
              </a:rPr>
              <a:t>General Election Statement of Registration</a:t>
            </a:r>
          </a:p>
          <a:p>
            <a:r>
              <a:rPr lang="en-US" sz="1800" dirty="0" smtClean="0">
                <a:latin typeface="Calibri"/>
                <a:cs typeface="Calibri"/>
              </a:rPr>
              <a:t>National Establishment Time-Series Dataset</a:t>
            </a:r>
          </a:p>
          <a:p>
            <a:r>
              <a:rPr lang="en-US" sz="1800" dirty="0" smtClean="0">
                <a:latin typeface="Calibri"/>
                <a:cs typeface="Calibri"/>
              </a:rPr>
              <a:t>BLS Quarterly Census of Employment and Wages</a:t>
            </a:r>
          </a:p>
          <a:p>
            <a:r>
              <a:rPr lang="en-US" sz="1800" dirty="0" smtClean="0">
                <a:latin typeface="Calibri"/>
                <a:cs typeface="Calibri"/>
              </a:rPr>
              <a:t>FDIC (Federal Deposit Insurance Corporation) and NCUA (National Credit Union Association)</a:t>
            </a:r>
          </a:p>
          <a:p>
            <a:r>
              <a:rPr lang="en-US" sz="1800" dirty="0" smtClean="0">
                <a:latin typeface="Calibri"/>
                <a:cs typeface="Calibri"/>
              </a:rPr>
              <a:t>USDA Food Access Research Atlas</a:t>
            </a:r>
          </a:p>
          <a:p>
            <a:r>
              <a:rPr lang="en-US" sz="1800" dirty="0" smtClean="0">
                <a:latin typeface="Calibri"/>
                <a:cs typeface="Calibri"/>
              </a:rPr>
              <a:t>California EPA, Office of Environmental Health Hazard Assessment and Air Resources Board</a:t>
            </a:r>
            <a:endParaRPr lang="en-US" dirty="0" smtClean="0">
              <a:latin typeface="Calibri"/>
              <a:cs typeface="Calibri"/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91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00076"/>
            <a:ext cx="8382000" cy="715899"/>
          </a:xfrm>
        </p:spPr>
        <p:txBody>
          <a:bodyPr>
            <a:normAutofit/>
          </a:bodyPr>
          <a:lstStyle/>
          <a:p>
            <a:r>
              <a:rPr lang="en-US" dirty="0" smtClean="0"/>
              <a:t>ROI Indicators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81000" y="784470"/>
            <a:ext cx="4041648" cy="457200"/>
          </a:xfrm>
        </p:spPr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3"/>
          </p:nvPr>
        </p:nvSpPr>
        <p:spPr>
          <a:xfrm>
            <a:off x="4718304" y="797170"/>
            <a:ext cx="4041775" cy="457200"/>
          </a:xfrm>
        </p:spPr>
        <p:txBody>
          <a:bodyPr/>
          <a:lstStyle/>
          <a:p>
            <a:r>
              <a:rPr lang="en-US" dirty="0" smtClean="0"/>
              <a:t>Place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203200" y="1089270"/>
            <a:ext cx="4515104" cy="461644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Education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of adults with post-secondary education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4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 graders proficient in ELA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4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 graders proficient in math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Elementary school truancy rate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Economy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of adult population employed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of households above 200% FPL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Housing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of households who own home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of households paying &lt;30% of income on housing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Mobility/Transportation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who commute 30 min. or less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households with at least 1 vehicle for worker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Households with broadband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Health/Environment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healthy weight babies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births to teens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deaths to &lt;75 year olds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Social/Political Engagement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CVAP that voted in 2010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households not linguistically isolated</a:t>
            </a:r>
          </a:p>
          <a:p>
            <a:pPr lvl="1"/>
            <a:endParaRPr lang="en-US" sz="14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4629404" y="1089270"/>
            <a:ext cx="4425696" cy="461644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1600" dirty="0">
                <a:solidFill>
                  <a:srgbClr val="C99700"/>
                </a:solidFill>
              </a:rPr>
              <a:t>Education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High </a:t>
            </a:r>
            <a:r>
              <a:rPr lang="en-US" sz="1400" dirty="0"/>
              <a:t>s</a:t>
            </a:r>
            <a:r>
              <a:rPr lang="en-US" sz="1400" dirty="0" smtClean="0"/>
              <a:t>chool graduation rate</a:t>
            </a:r>
            <a:endParaRPr lang="en-US" sz="1400" dirty="0"/>
          </a:p>
          <a:p>
            <a:pPr lvl="1">
              <a:spcBef>
                <a:spcPts val="0"/>
              </a:spcBef>
            </a:pPr>
            <a:r>
              <a:rPr lang="en-US" sz="1400" dirty="0" smtClean="0"/>
              <a:t>High school grads college ready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elementary teachers with 5 years experience and more than BA degree 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High school suspension and expulsion rate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Economy</a:t>
            </a:r>
            <a:endParaRPr lang="en-US" sz="1600" dirty="0">
              <a:solidFill>
                <a:srgbClr val="C997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400" dirty="0" smtClean="0"/>
              <a:t>Jobs within 5 mile radius per 1000 population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jobs that are in high-paying industries within 5 mile radius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job growth in last year within 5 mile radius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Banks per 1000 population within 5 mile radius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change in number of employers within 5 mile radius, 2009-2011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>
                <a:solidFill>
                  <a:srgbClr val="C99700"/>
                </a:solidFill>
              </a:rPr>
              <a:t>Housing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homes with &lt;= 1 occupant per room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Ratio of median income to median home value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Health/Environment</a:t>
            </a:r>
            <a:endParaRPr lang="en-US" sz="1600" dirty="0">
              <a:solidFill>
                <a:srgbClr val="C997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mothers receiving prenatal care in first trimester</a:t>
            </a:r>
            <a:endParaRPr lang="en-US" sz="1400" dirty="0"/>
          </a:p>
          <a:p>
            <a:pPr lvl="1">
              <a:spcBef>
                <a:spcPts val="0"/>
              </a:spcBef>
            </a:pPr>
            <a:r>
              <a:rPr lang="en-US" sz="1400" dirty="0" smtClean="0"/>
              <a:t>% with access to full-service grocery stores </a:t>
            </a:r>
            <a:endParaRPr lang="en-US" sz="1400" dirty="0"/>
          </a:p>
          <a:p>
            <a:pPr lvl="1">
              <a:spcBef>
                <a:spcPts val="0"/>
              </a:spcBef>
            </a:pPr>
            <a:r>
              <a:rPr lang="en-US" sz="1400" dirty="0" smtClean="0"/>
              <a:t>Healthcare provider locations </a:t>
            </a:r>
            <a:r>
              <a:rPr lang="en-US" sz="1400" dirty="0"/>
              <a:t> </a:t>
            </a:r>
            <a:r>
              <a:rPr lang="en-US" sz="1400" dirty="0" smtClean="0"/>
              <a:t>(5 miles) per 1000 population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PM2.5 score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600" dirty="0">
                <a:solidFill>
                  <a:srgbClr val="C99700"/>
                </a:solidFill>
              </a:rPr>
              <a:t>Social/Political Engagement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who live in same residence as a year ago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% U.S. citizens</a:t>
            </a:r>
          </a:p>
        </p:txBody>
      </p:sp>
    </p:spTree>
    <p:extLst>
      <p:ext uri="{BB962C8B-B14F-4D97-AF65-F5344CB8AC3E}">
        <p14:creationId xmlns:p14="http://schemas.microsoft.com/office/powerpoint/2010/main" val="1229014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0"/>
            <a:ext cx="8835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244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>
          <a:xfrm>
            <a:off x="2222500" y="990600"/>
            <a:ext cx="6235700" cy="838200"/>
          </a:xfrm>
        </p:spPr>
        <p:txBody>
          <a:bodyPr/>
          <a:lstStyle/>
          <a:p>
            <a:r>
              <a:rPr lang="en-US" dirty="0" smtClean="0"/>
              <a:t>Youth Well-Being Index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382000" y="1588"/>
            <a:ext cx="762000" cy="36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67522A2-3DF5-DE40-B002-2A8EF47EB272}" type="slidenum">
              <a:rPr lang="en-US" sz="1800">
                <a:solidFill>
                  <a:srgbClr val="FFFFFF"/>
                </a:solidFill>
                <a:latin typeface="Calibri" charset="0"/>
                <a:cs typeface="Arial" charset="0"/>
              </a:rPr>
              <a:pPr eaLnBrk="1" hangingPunct="1"/>
              <a:t>13</a:t>
            </a:fld>
            <a:endParaRPr lang="en-US" sz="1800" dirty="0">
              <a:solidFill>
                <a:srgbClr val="FFFFFF"/>
              </a:solidFill>
              <a:latin typeface="Calibri" charset="0"/>
              <a:cs typeface="Arial" charset="0"/>
            </a:endParaRPr>
          </a:p>
        </p:txBody>
      </p:sp>
      <p:sp>
        <p:nvSpPr>
          <p:cNvPr id="56322" name="Rounded Rectangle 4"/>
          <p:cNvSpPr>
            <a:spLocks noChangeArrowheads="1"/>
          </p:cNvSpPr>
          <p:nvPr/>
        </p:nvSpPr>
        <p:spPr bwMode="auto">
          <a:xfrm>
            <a:off x="3913188" y="3009900"/>
            <a:ext cx="911225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390" tIns="72390" rIns="72390" bIns="72390"/>
          <a:lstStyle/>
          <a:p>
            <a:pPr marL="114300" lvl="1" indent="-114300" defTabSz="666750">
              <a:lnSpc>
                <a:spcPct val="90000"/>
              </a:lnSpc>
              <a:spcAft>
                <a:spcPct val="15000"/>
              </a:spcAft>
              <a:buFontTx/>
              <a:buChar char="•"/>
            </a:pPr>
            <a:endParaRPr lang="en-US" sz="1500">
              <a:solidFill>
                <a:srgbClr val="000000"/>
              </a:solidFill>
              <a:latin typeface="Calibri" charset="0"/>
            </a:endParaRPr>
          </a:p>
          <a:p>
            <a:pPr marL="114300" lvl="1" indent="-114300" defTabSz="666750">
              <a:lnSpc>
                <a:spcPct val="90000"/>
              </a:lnSpc>
              <a:spcAft>
                <a:spcPct val="15000"/>
              </a:spcAft>
              <a:buFontTx/>
              <a:buChar char="•"/>
            </a:pPr>
            <a:endParaRPr lang="en-US" sz="1500">
              <a:solidFill>
                <a:srgbClr val="000000"/>
              </a:solidFill>
              <a:latin typeface="Calibri" charset="0"/>
            </a:endParaRPr>
          </a:p>
        </p:txBody>
      </p:sp>
      <p:pic>
        <p:nvPicPr>
          <p:cNvPr id="7" name="Picture 6" descr="youth on the map last two colors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200" y="990600"/>
            <a:ext cx="1422400" cy="7736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aphicFrame>
        <p:nvGraphicFramePr>
          <p:cNvPr id="8" name="Diagram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8014622"/>
              </p:ext>
            </p:extLst>
          </p:nvPr>
        </p:nvGraphicFramePr>
        <p:xfrm>
          <a:off x="2501900" y="1764279"/>
          <a:ext cx="6794500" cy="4175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Content Placeholder 15" descr="Screen Clipping"/>
          <p:cNvPicPr>
            <a:picLocks noGrp="1" noChangeAspect="1"/>
          </p:cNvPicPr>
          <p:nvPr>
            <p:ph sz="quarter" idx="4294967295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326" y="2563877"/>
            <a:ext cx="2499539" cy="2491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111500" y="6257836"/>
            <a:ext cx="5651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Erbstein N., </a:t>
            </a:r>
            <a:r>
              <a:rPr lang="en-US" sz="1100" dirty="0" err="1" smtClean="0">
                <a:solidFill>
                  <a:schemeClr val="bg1"/>
                </a:solidFill>
              </a:rPr>
              <a:t>Hartzog</a:t>
            </a:r>
            <a:r>
              <a:rPr lang="en-US" sz="1100" dirty="0" smtClean="0">
                <a:solidFill>
                  <a:schemeClr val="bg1"/>
                </a:solidFill>
              </a:rPr>
              <a:t>, C., </a:t>
            </a:r>
            <a:r>
              <a:rPr lang="en-US" sz="1100" dirty="0" err="1" smtClean="0">
                <a:solidFill>
                  <a:schemeClr val="bg1"/>
                </a:solidFill>
              </a:rPr>
              <a:t>Geraghty</a:t>
            </a:r>
            <a:r>
              <a:rPr lang="en-US" sz="1100" dirty="0" smtClean="0">
                <a:solidFill>
                  <a:schemeClr val="bg1"/>
                </a:solidFill>
              </a:rPr>
              <a:t>, E. (2013)</a:t>
            </a:r>
            <a:r>
              <a:rPr lang="en-US" sz="1100" dirty="0" smtClean="0">
                <a:solidFill>
                  <a:srgbClr val="002855"/>
                </a:solidFill>
              </a:rPr>
              <a:t>. </a:t>
            </a:r>
            <a:r>
              <a:rPr lang="en-US" sz="1100" dirty="0">
                <a:solidFill>
                  <a:srgbClr val="002855"/>
                </a:solidFill>
              </a:rPr>
              <a:t>Putting Youth On the Map: A Pilot Instrument For Assessing Youth Well-being. </a:t>
            </a:r>
            <a:r>
              <a:rPr lang="en-US" sz="1100" i="1" dirty="0">
                <a:solidFill>
                  <a:srgbClr val="002855"/>
                </a:solidFill>
              </a:rPr>
              <a:t>Journal of Child Indicators,</a:t>
            </a:r>
            <a:r>
              <a:rPr lang="en-US" sz="1100" b="1" i="1" dirty="0">
                <a:solidFill>
                  <a:srgbClr val="002855"/>
                </a:solidFill>
              </a:rPr>
              <a:t> </a:t>
            </a:r>
            <a:r>
              <a:rPr lang="en-US" sz="1100" dirty="0">
                <a:solidFill>
                  <a:srgbClr val="002855"/>
                </a:solidFill>
              </a:rPr>
              <a:t>6(2), 257-</a:t>
            </a:r>
            <a:r>
              <a:rPr lang="en-US" sz="1100" dirty="0" smtClean="0">
                <a:solidFill>
                  <a:srgbClr val="002855"/>
                </a:solidFill>
              </a:rPr>
              <a:t>280. </a:t>
            </a:r>
            <a:endParaRPr lang="en-US" sz="1100" dirty="0">
              <a:solidFill>
                <a:srgbClr val="0028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75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4200" y="-127000"/>
            <a:ext cx="8229600" cy="1066800"/>
          </a:xfrm>
        </p:spPr>
        <p:txBody>
          <a:bodyPr/>
          <a:lstStyle/>
          <a:p>
            <a:r>
              <a:rPr lang="en-US" sz="2800" dirty="0" smtClean="0"/>
              <a:t>Envisioning ROI 2.0</a:t>
            </a:r>
            <a:r>
              <a:rPr lang="en-US" sz="2800" baseline="30000" dirty="0" smtClean="0"/>
              <a:t>+</a:t>
            </a:r>
            <a:endParaRPr lang="en-US" sz="2800" baseline="30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81000" y="901700"/>
            <a:ext cx="4267200" cy="4525963"/>
          </a:xfrm>
        </p:spPr>
        <p:txBody>
          <a:bodyPr/>
          <a:lstStyle/>
          <a:p>
            <a:r>
              <a:rPr lang="en-US" sz="2400" dirty="0" smtClean="0">
                <a:solidFill>
                  <a:srgbClr val="080D6C"/>
                </a:solidFill>
              </a:rPr>
              <a:t>Multiple years-Change over time</a:t>
            </a:r>
          </a:p>
          <a:p>
            <a:r>
              <a:rPr lang="en-US" sz="2400" dirty="0" smtClean="0">
                <a:solidFill>
                  <a:srgbClr val="080D6C"/>
                </a:solidFill>
              </a:rPr>
              <a:t>Custom geographies</a:t>
            </a:r>
          </a:p>
          <a:p>
            <a:r>
              <a:rPr lang="en-US" sz="2400" dirty="0" smtClean="0">
                <a:solidFill>
                  <a:srgbClr val="080D6C"/>
                </a:solidFill>
              </a:rPr>
              <a:t>Custom weighting </a:t>
            </a:r>
          </a:p>
          <a:p>
            <a:pPr marL="342900" lvl="1" indent="-342900"/>
            <a:r>
              <a:rPr lang="en-US" dirty="0">
                <a:solidFill>
                  <a:srgbClr val="080D6C"/>
                </a:solidFill>
              </a:rPr>
              <a:t>User-generated data layers/ </a:t>
            </a:r>
            <a:r>
              <a:rPr lang="en-US" dirty="0" smtClean="0">
                <a:solidFill>
                  <a:srgbClr val="080D6C"/>
                </a:solidFill>
              </a:rPr>
              <a:t>maps</a:t>
            </a:r>
          </a:p>
          <a:p>
            <a:pPr marL="342900" lvl="1" indent="-342900"/>
            <a:r>
              <a:rPr lang="en-US" sz="2400" dirty="0" smtClean="0">
                <a:solidFill>
                  <a:srgbClr val="080D6C"/>
                </a:solidFill>
              </a:rPr>
              <a:t>New Data </a:t>
            </a:r>
          </a:p>
          <a:p>
            <a:pPr marL="742950" lvl="2" indent="-342900"/>
            <a:r>
              <a:rPr lang="en-US" dirty="0" smtClean="0">
                <a:solidFill>
                  <a:srgbClr val="080D6C"/>
                </a:solidFill>
              </a:rPr>
              <a:t>Google </a:t>
            </a:r>
            <a:r>
              <a:rPr lang="en-US" dirty="0">
                <a:solidFill>
                  <a:srgbClr val="080D6C"/>
                </a:solidFill>
              </a:rPr>
              <a:t>transit feed</a:t>
            </a:r>
          </a:p>
          <a:p>
            <a:pPr lvl="1"/>
            <a:r>
              <a:rPr lang="en-US" sz="2000" dirty="0">
                <a:solidFill>
                  <a:srgbClr val="080D6C"/>
                </a:solidFill>
              </a:rPr>
              <a:t>Civic infrastructure</a:t>
            </a:r>
          </a:p>
          <a:p>
            <a:pPr lvl="1"/>
            <a:r>
              <a:rPr lang="en-US" sz="2000" dirty="0">
                <a:solidFill>
                  <a:srgbClr val="080D6C"/>
                </a:solidFill>
              </a:rPr>
              <a:t>Adult </a:t>
            </a:r>
            <a:r>
              <a:rPr lang="en-US" sz="2000" dirty="0" smtClean="0">
                <a:solidFill>
                  <a:srgbClr val="080D6C"/>
                </a:solidFill>
              </a:rPr>
              <a:t>education</a:t>
            </a:r>
          </a:p>
          <a:p>
            <a:pPr lvl="1"/>
            <a:r>
              <a:rPr lang="en-US" sz="2000" dirty="0" smtClean="0">
                <a:solidFill>
                  <a:srgbClr val="080D6C"/>
                </a:solidFill>
              </a:rPr>
              <a:t>Banking </a:t>
            </a:r>
            <a:r>
              <a:rPr lang="en-US" sz="2000" dirty="0">
                <a:solidFill>
                  <a:srgbClr val="080D6C"/>
                </a:solidFill>
              </a:rPr>
              <a:t>services (check cashing)</a:t>
            </a:r>
          </a:p>
          <a:p>
            <a:pPr lvl="1"/>
            <a:r>
              <a:rPr lang="en-US" sz="2000" dirty="0" smtClean="0">
                <a:solidFill>
                  <a:srgbClr val="080D6C"/>
                </a:solidFill>
              </a:rPr>
              <a:t>Crime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927100"/>
            <a:ext cx="4038600" cy="4525963"/>
          </a:xfrm>
        </p:spPr>
        <p:txBody>
          <a:bodyPr/>
          <a:lstStyle/>
          <a:p>
            <a:r>
              <a:rPr lang="en-US" sz="2400" dirty="0">
                <a:solidFill>
                  <a:srgbClr val="080D6C"/>
                </a:solidFill>
              </a:rPr>
              <a:t>Annual Updates	</a:t>
            </a:r>
          </a:p>
          <a:p>
            <a:r>
              <a:rPr lang="en-US" sz="2400" dirty="0" smtClean="0">
                <a:solidFill>
                  <a:srgbClr val="080D6C"/>
                </a:solidFill>
              </a:rPr>
              <a:t>Website Information</a:t>
            </a:r>
            <a:endParaRPr lang="en-US" sz="2400" dirty="0">
              <a:solidFill>
                <a:srgbClr val="080D6C"/>
              </a:solidFill>
            </a:endParaRPr>
          </a:p>
          <a:p>
            <a:pPr lvl="1"/>
            <a:r>
              <a:rPr lang="en-US" sz="2000" dirty="0">
                <a:solidFill>
                  <a:srgbClr val="080D6C"/>
                </a:solidFill>
              </a:rPr>
              <a:t>Success Stories</a:t>
            </a:r>
          </a:p>
          <a:p>
            <a:pPr lvl="1"/>
            <a:r>
              <a:rPr lang="en-US" sz="2000" dirty="0">
                <a:solidFill>
                  <a:srgbClr val="080D6C"/>
                </a:solidFill>
              </a:rPr>
              <a:t>Tutorials</a:t>
            </a:r>
          </a:p>
          <a:p>
            <a:r>
              <a:rPr lang="en-US" sz="2400" dirty="0" smtClean="0">
                <a:solidFill>
                  <a:srgbClr val="080D6C"/>
                </a:solidFill>
              </a:rPr>
              <a:t>Outreach workshops</a:t>
            </a:r>
            <a:endParaRPr lang="en-US" sz="1800" dirty="0" smtClean="0">
              <a:solidFill>
                <a:srgbClr val="080D6C"/>
              </a:solidFill>
            </a:endParaRPr>
          </a:p>
          <a:p>
            <a:r>
              <a:rPr lang="en-US" sz="2400" dirty="0" smtClean="0">
                <a:solidFill>
                  <a:srgbClr val="080D6C"/>
                </a:solidFill>
              </a:rPr>
              <a:t>Expand geographic scope</a:t>
            </a:r>
          </a:p>
          <a:p>
            <a:pPr lvl="1"/>
            <a:r>
              <a:rPr lang="en-US" sz="2000" dirty="0" smtClean="0">
                <a:solidFill>
                  <a:srgbClr val="080D6C"/>
                </a:solidFill>
              </a:rPr>
              <a:t>Other states</a:t>
            </a:r>
          </a:p>
          <a:p>
            <a:pPr lvl="1"/>
            <a:r>
              <a:rPr lang="en-US" sz="2000" dirty="0" smtClean="0">
                <a:solidFill>
                  <a:srgbClr val="080D6C"/>
                </a:solidFill>
              </a:rPr>
              <a:t>Nation-wide</a:t>
            </a:r>
            <a:endParaRPr lang="en-US" sz="2000" dirty="0">
              <a:solidFill>
                <a:srgbClr val="080D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913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" y="3022600"/>
            <a:ext cx="8458200" cy="1470025"/>
          </a:xfrm>
        </p:spPr>
        <p:txBody>
          <a:bodyPr/>
          <a:lstStyle/>
          <a:p>
            <a:pPr algn="ctr"/>
            <a:r>
              <a:rPr lang="en-US" sz="3600" dirty="0" smtClean="0">
                <a:latin typeface="Handwriting - Dakota"/>
                <a:cs typeface="Handwriting - Dakota"/>
              </a:rPr>
              <a:t>Thank </a:t>
            </a:r>
            <a:r>
              <a:rPr lang="en-US" sz="3600" dirty="0">
                <a:latin typeface="Handwriting - Dakota"/>
                <a:cs typeface="Handwriting - Dakota"/>
              </a:rPr>
              <a:t>you!</a:t>
            </a:r>
            <a:r>
              <a:rPr lang="en-US" dirty="0">
                <a:latin typeface="Handwriting - Dakota"/>
                <a:cs typeface="Handwriting - Dakota"/>
              </a:rPr>
              <a:t/>
            </a:r>
            <a:br>
              <a:rPr lang="en-US" dirty="0">
                <a:latin typeface="Handwriting - Dakota"/>
                <a:cs typeface="Handwriting - Dakota"/>
              </a:rPr>
            </a:br>
            <a:r>
              <a:rPr lang="en-US" dirty="0" smtClean="0">
                <a:latin typeface="Handwriting - Dakota"/>
                <a:cs typeface="Handwriting - Dakota"/>
              </a:rPr>
              <a:t/>
            </a:r>
            <a:br>
              <a:rPr lang="en-US" dirty="0" smtClean="0">
                <a:latin typeface="Handwriting - Dakota"/>
                <a:cs typeface="Handwriting - Dakota"/>
              </a:rPr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interact.regionalchange.ucdavis.edu</a:t>
            </a:r>
            <a:r>
              <a:rPr lang="en-US" dirty="0"/>
              <a:t>/</a:t>
            </a:r>
            <a:r>
              <a:rPr lang="en-US" dirty="0" err="1"/>
              <a:t>roi</a:t>
            </a:r>
            <a:r>
              <a:rPr lang="en-US" dirty="0" smtClean="0"/>
              <a:t>/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CRC_RGB.jpg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200" y="5867400"/>
            <a:ext cx="34290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27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4"/>
          <p:cNvSpPr>
            <a:spLocks noGrp="1"/>
          </p:cNvSpPr>
          <p:nvPr>
            <p:ph idx="1"/>
          </p:nvPr>
        </p:nvSpPr>
        <p:spPr>
          <a:xfrm>
            <a:off x="220077" y="1161471"/>
            <a:ext cx="5433628" cy="2470729"/>
          </a:xfrm>
        </p:spPr>
        <p:txBody>
          <a:bodyPr/>
          <a:lstStyle/>
          <a:p>
            <a:pPr marL="0" indent="0">
              <a:buNone/>
            </a:pPr>
            <a:r>
              <a:rPr lang="en-US" i="1" dirty="0" smtClean="0"/>
              <a:t>“Research that Matters for Regions”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r>
              <a:rPr lang="en-US" dirty="0" smtClean="0"/>
              <a:t>“Dedicated to producing innovative and collaborative research to inform the building of healthy, prosperous, sustainable and equitable regions in California and beyond.”</a:t>
            </a:r>
            <a:endParaRPr lang="en-US" altLang="ja-JP" dirty="0" smtClean="0"/>
          </a:p>
          <a:p>
            <a:pPr marL="109537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1748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382000" y="1588"/>
            <a:ext cx="762000" cy="36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67522A2-3DF5-DE40-B002-2A8EF47EB272}" type="slidenum">
              <a:rPr lang="en-US" sz="1800">
                <a:solidFill>
                  <a:srgbClr val="FFFFFF"/>
                </a:solidFill>
                <a:latin typeface="Calibri" charset="0"/>
                <a:cs typeface="Arial" charset="0"/>
              </a:rPr>
              <a:pPr eaLnBrk="1" hangingPunct="1"/>
              <a:t>2</a:t>
            </a:fld>
            <a:endParaRPr lang="en-US" sz="1800" dirty="0">
              <a:solidFill>
                <a:srgbClr val="FFFFFF"/>
              </a:solidFill>
              <a:latin typeface="Calibri" charset="0"/>
              <a:cs typeface="Arial" charset="0"/>
            </a:endParaRPr>
          </a:p>
        </p:txBody>
      </p:sp>
      <p:pic>
        <p:nvPicPr>
          <p:cNvPr id="4" name="Picture 3" descr="CRC_RGB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17" y="1588"/>
            <a:ext cx="5098084" cy="9675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705" y="1664413"/>
            <a:ext cx="3291307" cy="43962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300" y="4038600"/>
            <a:ext cx="1409700" cy="1658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16300" y="5664200"/>
            <a:ext cx="28264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Sergio Cuellar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Community Engagement Coordinator</a:t>
            </a:r>
            <a:endParaRPr lang="en-US" sz="1100" dirty="0">
              <a:solidFill>
                <a:schemeClr val="bg1"/>
              </a:solidFill>
            </a:endParaRPr>
          </a:p>
        </p:txBody>
      </p:sp>
      <p:pic>
        <p:nvPicPr>
          <p:cNvPr id="6" name="Picture 5" descr="Benner_Chri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1" y="4038599"/>
            <a:ext cx="1406574" cy="165847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7567" y="5697071"/>
            <a:ext cx="20337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Chris Benner, Professor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CRC Executive Committee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727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eadership coumncil defunt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75" b="13375"/>
          <a:stretch>
            <a:fillRect/>
          </a:stretch>
        </p:blipFill>
        <p:spPr>
          <a:xfrm>
            <a:off x="1" y="972596"/>
            <a:ext cx="3980666" cy="2189213"/>
          </a:xfrm>
        </p:spPr>
      </p:pic>
      <p:pic>
        <p:nvPicPr>
          <p:cNvPr id="6" name="Picture 5" descr="leasdership council playgroun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937" y="972596"/>
            <a:ext cx="3689295" cy="2769900"/>
          </a:xfrm>
          <a:prstGeom prst="rect">
            <a:avLst/>
          </a:prstGeom>
        </p:spPr>
      </p:pic>
      <p:pic>
        <p:nvPicPr>
          <p:cNvPr id="7" name="Picture 6" descr="motel vacancy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76" y="4301744"/>
            <a:ext cx="3289300" cy="2463800"/>
          </a:xfrm>
          <a:prstGeom prst="rect">
            <a:avLst/>
          </a:prstGeom>
        </p:spPr>
      </p:pic>
      <p:pic>
        <p:nvPicPr>
          <p:cNvPr id="9" name="Picture 8" descr="fresnoslum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822" y="4301744"/>
            <a:ext cx="3695950" cy="2590122"/>
          </a:xfrm>
          <a:prstGeom prst="rect">
            <a:avLst/>
          </a:prstGeom>
        </p:spPr>
      </p:pic>
      <p:pic>
        <p:nvPicPr>
          <p:cNvPr id="10" name="Picture 9" descr="r-FORECLOSURE-large57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583" y="2937824"/>
            <a:ext cx="5212080" cy="160934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174038" y="1588"/>
            <a:ext cx="762000" cy="36671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9D4DBBD-1C67-8A4F-9C22-0AC74222E5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77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PlevinPhoto-300x22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320" y="946150"/>
            <a:ext cx="3810000" cy="28575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174038" y="1588"/>
            <a:ext cx="762000" cy="36671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3DEB1C0E-EAAC-E748-9851-D9F66CF373D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11" name="Picture 10" descr="clean u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42" y="1067292"/>
            <a:ext cx="3933171" cy="2619492"/>
          </a:xfrm>
          <a:prstGeom prst="rect">
            <a:avLst/>
          </a:prstGeom>
        </p:spPr>
      </p:pic>
      <p:pic>
        <p:nvPicPr>
          <p:cNvPr id="6" name="Content Placeholder 5" descr="080311flea-article.jpg"/>
          <p:cNvPicPr>
            <a:picLocks noGrp="1" noChangeAspect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" b="81"/>
          <a:stretch>
            <a:fillRect/>
          </a:stretch>
        </p:blipFill>
        <p:spPr>
          <a:xfrm>
            <a:off x="1916138" y="3356573"/>
            <a:ext cx="4756150" cy="2498725"/>
          </a:xfrm>
        </p:spPr>
      </p:pic>
      <p:pic>
        <p:nvPicPr>
          <p:cNvPr id="16" name="Picture 15" descr="2009.01.12 dhh chico hi-density housing 00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5" y="4224936"/>
            <a:ext cx="3281607" cy="2461206"/>
          </a:xfrm>
          <a:prstGeom prst="rect">
            <a:avLst/>
          </a:prstGeom>
        </p:spPr>
      </p:pic>
      <p:pic>
        <p:nvPicPr>
          <p:cNvPr id="17" name="Picture 16" descr="every easts her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139" y="3418523"/>
            <a:ext cx="2663982" cy="326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6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>
          <a:xfrm>
            <a:off x="571500" y="-203200"/>
            <a:ext cx="8534400" cy="1069975"/>
          </a:xfrm>
        </p:spPr>
        <p:txBody>
          <a:bodyPr/>
          <a:lstStyle/>
          <a:p>
            <a:pPr>
              <a:defRPr/>
            </a:pPr>
            <a:r>
              <a:rPr lang="en-US" sz="3200" b="1" dirty="0" smtClean="0"/>
              <a:t>Comprehensive Vision of Regional Opportunity</a:t>
            </a:r>
            <a:endParaRPr lang="en-US" sz="3200" b="1" dirty="0">
              <a:latin typeface="+mn-lt"/>
            </a:endParaRPr>
          </a:p>
        </p:txBody>
      </p:sp>
      <p:sp>
        <p:nvSpPr>
          <p:cNvPr id="35843" name="Oval 5"/>
          <p:cNvSpPr>
            <a:spLocks noChangeArrowheads="1"/>
          </p:cNvSpPr>
          <p:nvPr/>
        </p:nvSpPr>
        <p:spPr bwMode="auto">
          <a:xfrm>
            <a:off x="2819400" y="2362200"/>
            <a:ext cx="1447800" cy="1371600"/>
          </a:xfrm>
          <a:prstGeom prst="ellipse">
            <a:avLst/>
          </a:prstGeom>
          <a:solidFill>
            <a:srgbClr val="19469F">
              <a:alpha val="29019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44" name="Oval 8"/>
          <p:cNvSpPr>
            <a:spLocks noChangeArrowheads="1"/>
          </p:cNvSpPr>
          <p:nvPr/>
        </p:nvSpPr>
        <p:spPr bwMode="auto">
          <a:xfrm>
            <a:off x="4419600" y="2362200"/>
            <a:ext cx="1447800" cy="1371600"/>
          </a:xfrm>
          <a:prstGeom prst="ellipse">
            <a:avLst/>
          </a:prstGeom>
          <a:solidFill>
            <a:srgbClr val="3792AA">
              <a:alpha val="5294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45" name="Oval 9"/>
          <p:cNvSpPr>
            <a:spLocks noChangeArrowheads="1"/>
          </p:cNvSpPr>
          <p:nvPr/>
        </p:nvSpPr>
        <p:spPr bwMode="auto">
          <a:xfrm>
            <a:off x="4267200" y="3124200"/>
            <a:ext cx="1447800" cy="1371600"/>
          </a:xfrm>
          <a:prstGeom prst="ellipse">
            <a:avLst/>
          </a:prstGeom>
          <a:solidFill>
            <a:srgbClr val="FF9900">
              <a:alpha val="5294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46" name="Oval 10"/>
          <p:cNvSpPr>
            <a:spLocks noChangeArrowheads="1"/>
          </p:cNvSpPr>
          <p:nvPr/>
        </p:nvSpPr>
        <p:spPr bwMode="auto">
          <a:xfrm>
            <a:off x="3581400" y="2057400"/>
            <a:ext cx="1447800" cy="1371600"/>
          </a:xfrm>
          <a:prstGeom prst="ellipse">
            <a:avLst/>
          </a:prstGeom>
          <a:solidFill>
            <a:srgbClr val="993366">
              <a:alpha val="5294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47" name="Oval 11"/>
          <p:cNvSpPr>
            <a:spLocks noChangeArrowheads="1"/>
          </p:cNvSpPr>
          <p:nvPr/>
        </p:nvSpPr>
        <p:spPr bwMode="auto">
          <a:xfrm>
            <a:off x="2895600" y="3124200"/>
            <a:ext cx="1447800" cy="1371600"/>
          </a:xfrm>
          <a:prstGeom prst="ellipse">
            <a:avLst/>
          </a:prstGeom>
          <a:solidFill>
            <a:srgbClr val="FF00FF">
              <a:alpha val="5294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49" name="Oval 13"/>
          <p:cNvSpPr>
            <a:spLocks noChangeArrowheads="1"/>
          </p:cNvSpPr>
          <p:nvPr/>
        </p:nvSpPr>
        <p:spPr bwMode="auto">
          <a:xfrm>
            <a:off x="3657600" y="3581400"/>
            <a:ext cx="1447800" cy="1371600"/>
          </a:xfrm>
          <a:prstGeom prst="ellipse">
            <a:avLst/>
          </a:prstGeom>
          <a:solidFill>
            <a:srgbClr val="99CC00">
              <a:alpha val="5294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>
              <a:latin typeface="+mn-lt"/>
            </a:endParaRPr>
          </a:p>
        </p:txBody>
      </p:sp>
      <p:sp>
        <p:nvSpPr>
          <p:cNvPr id="35850" name="Text Box 15"/>
          <p:cNvSpPr txBox="1">
            <a:spLocks noChangeArrowheads="1"/>
          </p:cNvSpPr>
          <p:nvPr/>
        </p:nvSpPr>
        <p:spPr bwMode="auto">
          <a:xfrm>
            <a:off x="5715000" y="2270125"/>
            <a:ext cx="1524000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000" b="1" dirty="0" smtClean="0">
                <a:solidFill>
                  <a:srgbClr val="002855"/>
                </a:solidFill>
                <a:latin typeface="+mn-lt"/>
              </a:rPr>
              <a:t>Economy</a:t>
            </a:r>
          </a:p>
        </p:txBody>
      </p:sp>
      <p:sp>
        <p:nvSpPr>
          <p:cNvPr id="35851" name="Text Box 16"/>
          <p:cNvSpPr txBox="1">
            <a:spLocks noChangeArrowheads="1"/>
          </p:cNvSpPr>
          <p:nvPr/>
        </p:nvSpPr>
        <p:spPr bwMode="auto">
          <a:xfrm>
            <a:off x="5676900" y="3717925"/>
            <a:ext cx="2497138" cy="70788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US" sz="2000" b="1" dirty="0" smtClean="0">
                <a:solidFill>
                  <a:srgbClr val="002855"/>
                </a:solidFill>
                <a:latin typeface="+mn-lt"/>
              </a:rPr>
              <a:t>Transportation/ Mobility</a:t>
            </a:r>
          </a:p>
        </p:txBody>
      </p:sp>
      <p:sp>
        <p:nvSpPr>
          <p:cNvPr id="35852" name="Text Box 17"/>
          <p:cNvSpPr txBox="1">
            <a:spLocks noChangeArrowheads="1"/>
          </p:cNvSpPr>
          <p:nvPr/>
        </p:nvSpPr>
        <p:spPr bwMode="auto">
          <a:xfrm>
            <a:off x="635000" y="2041386"/>
            <a:ext cx="2667000" cy="707886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US" sz="2000" b="1" dirty="0" smtClean="0">
                <a:solidFill>
                  <a:srgbClr val="002855"/>
                </a:solidFill>
                <a:latin typeface="+mn-lt"/>
              </a:rPr>
              <a:t>Civic Engagement</a:t>
            </a:r>
          </a:p>
        </p:txBody>
      </p:sp>
      <p:sp>
        <p:nvSpPr>
          <p:cNvPr id="35853" name="Text Box 18"/>
          <p:cNvSpPr txBox="1">
            <a:spLocks noChangeArrowheads="1"/>
          </p:cNvSpPr>
          <p:nvPr/>
        </p:nvSpPr>
        <p:spPr bwMode="auto">
          <a:xfrm>
            <a:off x="3733800" y="1524000"/>
            <a:ext cx="2743200" cy="40005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Education</a:t>
            </a:r>
          </a:p>
        </p:txBody>
      </p:sp>
      <p:sp>
        <p:nvSpPr>
          <p:cNvPr id="35855" name="Text Box 20"/>
          <p:cNvSpPr txBox="1">
            <a:spLocks noChangeArrowheads="1"/>
          </p:cNvSpPr>
          <p:nvPr/>
        </p:nvSpPr>
        <p:spPr bwMode="auto">
          <a:xfrm>
            <a:off x="1600200" y="3886200"/>
            <a:ext cx="2057400" cy="40011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000" b="1" dirty="0" smtClean="0">
                <a:solidFill>
                  <a:srgbClr val="002855"/>
                </a:solidFill>
                <a:latin typeface="+mn-lt"/>
              </a:rPr>
              <a:t>Housing</a:t>
            </a:r>
          </a:p>
        </p:txBody>
      </p:sp>
      <p:sp>
        <p:nvSpPr>
          <p:cNvPr id="35856" name="Text Box 21"/>
          <p:cNvSpPr txBox="1">
            <a:spLocks noChangeArrowheads="1"/>
          </p:cNvSpPr>
          <p:nvPr/>
        </p:nvSpPr>
        <p:spPr bwMode="auto">
          <a:xfrm>
            <a:off x="3390900" y="4889500"/>
            <a:ext cx="2057400" cy="70788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2000" b="1" dirty="0" smtClean="0">
                <a:solidFill>
                  <a:srgbClr val="002855"/>
                </a:solidFill>
                <a:latin typeface="+mn-lt"/>
              </a:rPr>
              <a:t>Health/Environment</a:t>
            </a:r>
          </a:p>
        </p:txBody>
      </p:sp>
      <p:sp>
        <p:nvSpPr>
          <p:cNvPr id="35858" name="Text Box 23"/>
          <p:cNvSpPr txBox="1">
            <a:spLocks noChangeArrowheads="1"/>
          </p:cNvSpPr>
          <p:nvPr/>
        </p:nvSpPr>
        <p:spPr bwMode="auto">
          <a:xfrm>
            <a:off x="3733800" y="3121025"/>
            <a:ext cx="1524000" cy="523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2800" b="1" smtClean="0">
                <a:latin typeface="+mn-lt"/>
              </a:rPr>
              <a:t> </a:t>
            </a:r>
            <a:endParaRPr lang="en-US" b="1" smtClean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35860" name="TextBox 2"/>
          <p:cNvSpPr txBox="1">
            <a:spLocks noChangeArrowheads="1"/>
          </p:cNvSpPr>
          <p:nvPr/>
        </p:nvSpPr>
        <p:spPr bwMode="auto">
          <a:xfrm>
            <a:off x="3581400" y="3319046"/>
            <a:ext cx="1676400" cy="33855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600" b="1" dirty="0" smtClean="0">
                <a:solidFill>
                  <a:srgbClr val="050843"/>
                </a:solidFill>
                <a:latin typeface="+mn-lt"/>
              </a:rPr>
              <a:t>Opportunity</a:t>
            </a:r>
          </a:p>
        </p:txBody>
      </p:sp>
      <p:sp>
        <p:nvSpPr>
          <p:cNvPr id="29717" name="Slide Number Placeholder 22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174038" y="1588"/>
            <a:ext cx="762000" cy="36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44D5A2-F104-3B4D-ABCB-11BC8B1BA354}" type="slidenum">
              <a:rPr lang="en-US" sz="1800">
                <a:solidFill>
                  <a:srgbClr val="FFFFFF"/>
                </a:solidFill>
                <a:latin typeface="Calibri" charset="0"/>
                <a:cs typeface="Arial" charset="0"/>
              </a:rPr>
              <a:pPr eaLnBrk="1" hangingPunct="1"/>
              <a:t>5</a:t>
            </a:fld>
            <a:endParaRPr lang="en-US" sz="1800">
              <a:solidFill>
                <a:srgbClr val="FFFFFF"/>
              </a:solidFill>
              <a:latin typeface="Calibri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951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6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97073" y="-239184"/>
            <a:ext cx="8229600" cy="1069848"/>
          </a:xfrm>
        </p:spPr>
        <p:txBody>
          <a:bodyPr/>
          <a:lstStyle/>
          <a:p>
            <a:r>
              <a:rPr lang="en-US" sz="3200" dirty="0" smtClean="0"/>
              <a:t>Who Can Use the ROI?</a:t>
            </a:r>
            <a:endParaRPr lang="en-US" sz="3200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762036177"/>
              </p:ext>
            </p:extLst>
          </p:nvPr>
        </p:nvGraphicFramePr>
        <p:xfrm>
          <a:off x="824979" y="1153103"/>
          <a:ext cx="7480994" cy="4959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Left-Right Arrow 11"/>
          <p:cNvSpPr/>
          <p:nvPr/>
        </p:nvSpPr>
        <p:spPr>
          <a:xfrm>
            <a:off x="1403048" y="5031619"/>
            <a:ext cx="6301619" cy="822476"/>
          </a:xfrm>
          <a:prstGeom prst="leftRightArrow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3515864" y="5159530"/>
            <a:ext cx="29273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n-lt"/>
              </a:rPr>
              <a:t>Collaboration</a:t>
            </a:r>
            <a:endParaRPr lang="en-US" sz="2800" dirty="0">
              <a:latin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174038" y="1588"/>
            <a:ext cx="762000" cy="36671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AD13C08-470B-614F-98AC-2DAA4526803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5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1500" y="-232197"/>
            <a:ext cx="8229600" cy="1143000"/>
          </a:xfrm>
        </p:spPr>
        <p:txBody>
          <a:bodyPr/>
          <a:lstStyle/>
          <a:p>
            <a:r>
              <a:rPr lang="en-US" sz="3200" dirty="0" smtClean="0">
                <a:solidFill>
                  <a:schemeClr val="tx2"/>
                </a:solidFill>
              </a:rPr>
              <a:t>Peer Review Team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201737"/>
            <a:ext cx="4038600" cy="452596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</a:rPr>
              <a:t>David </a:t>
            </a:r>
            <a:r>
              <a:rPr lang="en-US" sz="1800" dirty="0" smtClean="0">
                <a:solidFill>
                  <a:schemeClr val="bg1"/>
                </a:solidFill>
              </a:rPr>
              <a:t>Buchholz</a:t>
            </a:r>
            <a:r>
              <a:rPr lang="en-US" sz="1800" dirty="0" smtClean="0">
                <a:solidFill>
                  <a:schemeClr val="tx2"/>
                </a:solidFill>
              </a:rPr>
              <a:t>, </a:t>
            </a:r>
            <a:r>
              <a:rPr lang="en-US" sz="1800" i="1" dirty="0" smtClean="0">
                <a:solidFill>
                  <a:schemeClr val="tx2"/>
                </a:solidFill>
              </a:rPr>
              <a:t>Assistant Director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solidFill>
                  <a:schemeClr val="tx2"/>
                </a:solidFill>
              </a:rPr>
              <a:t>Division </a:t>
            </a:r>
            <a:r>
              <a:rPr lang="en-US" sz="1800" i="1" dirty="0">
                <a:solidFill>
                  <a:schemeClr val="tx2"/>
                </a:solidFill>
              </a:rPr>
              <a:t>of Consumer and Community </a:t>
            </a:r>
            <a:r>
              <a:rPr lang="en-US" sz="1800" i="1" dirty="0" smtClean="0">
                <a:solidFill>
                  <a:schemeClr val="tx2"/>
                </a:solidFill>
              </a:rPr>
              <a:t>Affairs, </a:t>
            </a:r>
            <a:r>
              <a:rPr lang="en-US" sz="1800" i="1" dirty="0">
                <a:solidFill>
                  <a:schemeClr val="tx2"/>
                </a:solidFill>
              </a:rPr>
              <a:t>Federal Reserve Board of </a:t>
            </a:r>
            <a:r>
              <a:rPr lang="en-US" sz="1800" i="1" dirty="0" smtClean="0">
                <a:solidFill>
                  <a:schemeClr val="tx2"/>
                </a:solidFill>
              </a:rPr>
              <a:t>Governors 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002855"/>
                </a:solidFill>
              </a:rPr>
              <a:t>Lee </a:t>
            </a:r>
            <a:r>
              <a:rPr lang="en-US" sz="1800" dirty="0" err="1" smtClean="0">
                <a:solidFill>
                  <a:srgbClr val="002855"/>
                </a:solidFill>
              </a:rPr>
              <a:t>Beaulac</a:t>
            </a:r>
            <a:r>
              <a:rPr lang="en-US" sz="1800" dirty="0" smtClean="0">
                <a:solidFill>
                  <a:schemeClr val="tx2"/>
                </a:solidFill>
              </a:rPr>
              <a:t>, </a:t>
            </a:r>
            <a:r>
              <a:rPr lang="en-US" sz="1800" i="1" dirty="0" smtClean="0">
                <a:solidFill>
                  <a:schemeClr val="tx2"/>
                </a:solidFill>
              </a:rPr>
              <a:t>Principal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err="1" smtClean="0">
                <a:solidFill>
                  <a:schemeClr val="tx2"/>
                </a:solidFill>
              </a:rPr>
              <a:t>Beaulac</a:t>
            </a:r>
            <a:r>
              <a:rPr lang="en-US" sz="1800" i="1" dirty="0" smtClean="0">
                <a:solidFill>
                  <a:schemeClr val="tx2"/>
                </a:solidFill>
              </a:rPr>
              <a:t> Associates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2855"/>
                </a:solidFill>
              </a:rPr>
              <a:t>j</a:t>
            </a:r>
            <a:r>
              <a:rPr lang="en-US" sz="1800" dirty="0" smtClean="0">
                <a:solidFill>
                  <a:srgbClr val="002855"/>
                </a:solidFill>
              </a:rPr>
              <a:t>ohn </a:t>
            </a:r>
            <a:r>
              <a:rPr lang="en-US" sz="1800" dirty="0" err="1" smtClean="0">
                <a:solidFill>
                  <a:srgbClr val="002855"/>
                </a:solidFill>
              </a:rPr>
              <a:t>powell</a:t>
            </a:r>
            <a:r>
              <a:rPr lang="en-US" sz="1800" dirty="0" smtClean="0">
                <a:solidFill>
                  <a:schemeClr val="tx2"/>
                </a:solidFill>
              </a:rPr>
              <a:t>, </a:t>
            </a:r>
            <a:r>
              <a:rPr lang="en-US" sz="1800" i="1" dirty="0" smtClean="0">
                <a:solidFill>
                  <a:schemeClr val="tx2"/>
                </a:solidFill>
              </a:rPr>
              <a:t>Director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002855"/>
                </a:solidFill>
              </a:rPr>
              <a:t>Stephen </a:t>
            </a:r>
            <a:r>
              <a:rPr lang="en-US" sz="1800" dirty="0" err="1" smtClean="0">
                <a:solidFill>
                  <a:srgbClr val="002855"/>
                </a:solidFill>
              </a:rPr>
              <a:t>Menendian</a:t>
            </a:r>
            <a:r>
              <a:rPr lang="en-US" sz="1800" dirty="0" smtClean="0">
                <a:solidFill>
                  <a:schemeClr val="tx2"/>
                </a:solidFill>
              </a:rPr>
              <a:t>, </a:t>
            </a:r>
            <a:r>
              <a:rPr lang="en-US" sz="1800" i="1" dirty="0" smtClean="0">
                <a:solidFill>
                  <a:schemeClr val="tx2"/>
                </a:solidFill>
              </a:rPr>
              <a:t>Assistant Director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solidFill>
                  <a:schemeClr val="tx2"/>
                </a:solidFill>
              </a:rPr>
              <a:t>Haas Institute for a Fair and Inclusive Society, UC Berkeley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 smtClean="0">
              <a:solidFill>
                <a:srgbClr val="002855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2855"/>
                </a:solidFill>
              </a:rPr>
              <a:t>Rob Weiner</a:t>
            </a:r>
            <a:r>
              <a:rPr lang="en-US" sz="1800" dirty="0">
                <a:solidFill>
                  <a:srgbClr val="1F497D"/>
                </a:solidFill>
              </a:rPr>
              <a:t>, </a:t>
            </a:r>
            <a:r>
              <a:rPr lang="en-US" sz="1800" i="1" dirty="0">
                <a:solidFill>
                  <a:schemeClr val="tx2"/>
                </a:solidFill>
              </a:rPr>
              <a:t>Executive Director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>
                <a:solidFill>
                  <a:schemeClr val="tx2"/>
                </a:solidFill>
              </a:rPr>
              <a:t>California Coalition for Rural Housing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 smtClean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solidFill>
                <a:srgbClr val="C0504D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48200" y="1214437"/>
            <a:ext cx="4038600" cy="452596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2855"/>
                </a:solidFill>
              </a:rPr>
              <a:t>Manuel Pastor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en-US" sz="1800" i="1" dirty="0">
                <a:solidFill>
                  <a:schemeClr val="tx2"/>
                </a:solidFill>
              </a:rPr>
              <a:t>Director,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2855"/>
                </a:solidFill>
              </a:rPr>
              <a:t>Justin Scoggins</a:t>
            </a:r>
            <a:r>
              <a:rPr lang="en-US" sz="1800" i="1" dirty="0">
                <a:solidFill>
                  <a:schemeClr val="tx2"/>
                </a:solidFill>
              </a:rPr>
              <a:t>, Data Manager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>
                <a:solidFill>
                  <a:schemeClr val="tx2"/>
                </a:solidFill>
              </a:rPr>
              <a:t>Program for Environmental and Regional </a:t>
            </a:r>
            <a:r>
              <a:rPr lang="en-US" sz="1800" i="1" dirty="0" smtClean="0">
                <a:solidFill>
                  <a:schemeClr val="tx2"/>
                </a:solidFill>
              </a:rPr>
              <a:t>Equity, University </a:t>
            </a:r>
            <a:r>
              <a:rPr lang="en-US" sz="1800" i="1" dirty="0">
                <a:solidFill>
                  <a:schemeClr val="tx2"/>
                </a:solidFill>
              </a:rPr>
              <a:t>of Southern California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 smtClean="0">
              <a:solidFill>
                <a:srgbClr val="1F497D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002855"/>
                </a:solidFill>
              </a:rPr>
              <a:t>Carolina Reid</a:t>
            </a:r>
            <a:r>
              <a:rPr lang="en-US" sz="1800" dirty="0" smtClean="0">
                <a:solidFill>
                  <a:srgbClr val="1F497D"/>
                </a:solidFill>
              </a:rPr>
              <a:t>, </a:t>
            </a:r>
            <a:r>
              <a:rPr lang="en-US" sz="1800" i="1" dirty="0" smtClean="0">
                <a:solidFill>
                  <a:schemeClr val="tx2"/>
                </a:solidFill>
              </a:rPr>
              <a:t>Assistant Professor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solidFill>
                  <a:schemeClr val="tx2"/>
                </a:solidFill>
              </a:rPr>
              <a:t>City and Regional Planning, University of California, Berkele</a:t>
            </a:r>
            <a:r>
              <a:rPr lang="en-US" sz="1800" i="1" dirty="0" smtClean="0">
                <a:solidFill>
                  <a:srgbClr val="050843"/>
                </a:solidFill>
              </a:rPr>
              <a:t>y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>
              <a:solidFill>
                <a:srgbClr val="002855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2855"/>
                </a:solidFill>
              </a:rPr>
              <a:t>Jason Reece</a:t>
            </a:r>
            <a:r>
              <a:rPr lang="en-US" sz="1800" dirty="0">
                <a:solidFill>
                  <a:srgbClr val="1F497D"/>
                </a:solidFill>
              </a:rPr>
              <a:t>, </a:t>
            </a:r>
            <a:r>
              <a:rPr lang="en-US" sz="1800" i="1" dirty="0">
                <a:solidFill>
                  <a:srgbClr val="C99700"/>
                </a:solidFill>
              </a:rPr>
              <a:t>Research Director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err="1">
                <a:solidFill>
                  <a:srgbClr val="C99700"/>
                </a:solidFill>
              </a:rPr>
              <a:t>Kirwan</a:t>
            </a:r>
            <a:r>
              <a:rPr lang="en-US" sz="1800" i="1" dirty="0">
                <a:solidFill>
                  <a:srgbClr val="C99700"/>
                </a:solidFill>
              </a:rPr>
              <a:t> Institute for the Study of Race &amp; Ethnicity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>
                <a:solidFill>
                  <a:srgbClr val="C99700"/>
                </a:solidFill>
              </a:rPr>
              <a:t>The Ohio State University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939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579" y="36576"/>
            <a:ext cx="8382000" cy="71589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ROI Conceptual Categories</a:t>
            </a:r>
            <a:endParaRPr lang="en-US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78079" y="1060940"/>
            <a:ext cx="4041648" cy="457200"/>
          </a:xfrm>
        </p:spPr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3"/>
          </p:nvPr>
        </p:nvSpPr>
        <p:spPr>
          <a:xfrm>
            <a:off x="4718304" y="1105880"/>
            <a:ext cx="4041775" cy="457200"/>
          </a:xfrm>
        </p:spPr>
        <p:txBody>
          <a:bodyPr/>
          <a:lstStyle/>
          <a:p>
            <a:r>
              <a:rPr lang="en-US" dirty="0" smtClean="0"/>
              <a:t>Place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1518140"/>
            <a:ext cx="4041648" cy="461644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chemeClr val="tx2"/>
                </a:solidFill>
              </a:rPr>
              <a:t>Education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Early Childhood learning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Adult educational attainment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Economy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Employed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Adequate Income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Housing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Home ownership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Affordability of housing expenditures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Mobility/Transportation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Close to work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Adequate transportation access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Broadband internet access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Health/Environment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Child Health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Elderly health</a:t>
            </a:r>
          </a:p>
          <a:p>
            <a:pPr>
              <a:spcBef>
                <a:spcPts val="0"/>
              </a:spcBef>
            </a:pPr>
            <a:r>
              <a:rPr lang="en-US" sz="1600" dirty="0" smtClean="0">
                <a:solidFill>
                  <a:srgbClr val="C99700"/>
                </a:solidFill>
              </a:rPr>
              <a:t>Social/Political Engagement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Political engagement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/>
              <a:t>Civic engagement</a:t>
            </a:r>
          </a:p>
          <a:p>
            <a:pPr lvl="1">
              <a:spcBef>
                <a:spcPts val="0"/>
              </a:spcBef>
            </a:pPr>
            <a:r>
              <a:rPr lang="en-US" sz="1400" dirty="0" smtClean="0">
                <a:solidFill>
                  <a:srgbClr val="FF0000"/>
                </a:solidFill>
              </a:rPr>
              <a:t>Social Capital</a:t>
            </a:r>
          </a:p>
          <a:p>
            <a:pPr lvl="1"/>
            <a:endParaRPr lang="en-US" sz="14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4718304" y="1585550"/>
            <a:ext cx="4041775" cy="5272450"/>
          </a:xfrm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</a:pPr>
            <a:r>
              <a:rPr lang="en-US" sz="1700" dirty="0">
                <a:solidFill>
                  <a:srgbClr val="C99700"/>
                </a:solidFill>
              </a:rPr>
              <a:t>Education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Quality of elementary schools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Quality of high schools</a:t>
            </a:r>
          </a:p>
          <a:p>
            <a:pPr lvl="1">
              <a:spcBef>
                <a:spcPts val="0"/>
              </a:spcBef>
            </a:pPr>
            <a:r>
              <a:rPr lang="en-US" sz="1500" dirty="0" smtClean="0">
                <a:solidFill>
                  <a:srgbClr val="FF0000"/>
                </a:solidFill>
              </a:rPr>
              <a:t>Access to adult education</a:t>
            </a:r>
          </a:p>
          <a:p>
            <a:pPr>
              <a:spcBef>
                <a:spcPts val="0"/>
              </a:spcBef>
            </a:pPr>
            <a:r>
              <a:rPr lang="en-US" sz="1700" dirty="0" smtClean="0">
                <a:solidFill>
                  <a:srgbClr val="C99700"/>
                </a:solidFill>
              </a:rPr>
              <a:t>Economy</a:t>
            </a:r>
            <a:endParaRPr lang="en-US" sz="1700" dirty="0">
              <a:solidFill>
                <a:srgbClr val="C997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500" dirty="0" smtClean="0"/>
              <a:t>Job availability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Job quality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Business growth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Access to financial services</a:t>
            </a:r>
          </a:p>
          <a:p>
            <a:pPr>
              <a:spcBef>
                <a:spcPts val="0"/>
              </a:spcBef>
            </a:pPr>
            <a:r>
              <a:rPr lang="en-US" sz="1700" dirty="0" smtClean="0">
                <a:solidFill>
                  <a:srgbClr val="C99700"/>
                </a:solidFill>
              </a:rPr>
              <a:t>Housing</a:t>
            </a:r>
            <a:endParaRPr lang="en-US" sz="1700" dirty="0">
              <a:solidFill>
                <a:srgbClr val="C997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500" dirty="0" smtClean="0"/>
              <a:t>Housing adequacy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Housing affordability</a:t>
            </a:r>
          </a:p>
          <a:p>
            <a:pPr>
              <a:spcBef>
                <a:spcPts val="0"/>
              </a:spcBef>
            </a:pPr>
            <a:r>
              <a:rPr lang="en-US" sz="1700" dirty="0" smtClean="0">
                <a:solidFill>
                  <a:srgbClr val="C99700"/>
                </a:solidFill>
              </a:rPr>
              <a:t>Mobility/Transportation</a:t>
            </a:r>
          </a:p>
          <a:p>
            <a:pPr lvl="1">
              <a:spcBef>
                <a:spcPts val="0"/>
              </a:spcBef>
            </a:pPr>
            <a:r>
              <a:rPr lang="en-US" sz="1500" dirty="0" smtClean="0">
                <a:solidFill>
                  <a:srgbClr val="FF0000"/>
                </a:solidFill>
              </a:rPr>
              <a:t>Quality of mass transit</a:t>
            </a:r>
          </a:p>
          <a:p>
            <a:pPr lvl="1">
              <a:spcBef>
                <a:spcPts val="0"/>
              </a:spcBef>
            </a:pPr>
            <a:r>
              <a:rPr lang="en-US" sz="1500" dirty="0" smtClean="0">
                <a:solidFill>
                  <a:srgbClr val="FF0000"/>
                </a:solidFill>
              </a:rPr>
              <a:t>Availability, quality, affordability of internet services</a:t>
            </a:r>
          </a:p>
          <a:p>
            <a:pPr>
              <a:spcBef>
                <a:spcPts val="0"/>
              </a:spcBef>
            </a:pPr>
            <a:r>
              <a:rPr lang="en-US" sz="1700" dirty="0" smtClean="0">
                <a:solidFill>
                  <a:srgbClr val="C99700"/>
                </a:solidFill>
              </a:rPr>
              <a:t>Health/Environment</a:t>
            </a:r>
            <a:endParaRPr lang="en-US" sz="1700" dirty="0">
              <a:solidFill>
                <a:srgbClr val="C99700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500" dirty="0" smtClean="0"/>
              <a:t>Availability and quality of health services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Access to healthy foods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Quality of air and water</a:t>
            </a:r>
            <a:endParaRPr lang="en-US" sz="1500" dirty="0"/>
          </a:p>
          <a:p>
            <a:pPr>
              <a:spcBef>
                <a:spcPts val="0"/>
              </a:spcBef>
            </a:pPr>
            <a:r>
              <a:rPr lang="en-US" sz="1700" dirty="0" smtClean="0">
                <a:solidFill>
                  <a:srgbClr val="C99700"/>
                </a:solidFill>
              </a:rPr>
              <a:t>Social</a:t>
            </a:r>
            <a:r>
              <a:rPr lang="en-US" sz="1700" dirty="0">
                <a:solidFill>
                  <a:srgbClr val="C99700"/>
                </a:solidFill>
              </a:rPr>
              <a:t>/Political Engagement</a:t>
            </a:r>
          </a:p>
          <a:p>
            <a:pPr lvl="1">
              <a:spcBef>
                <a:spcPts val="0"/>
              </a:spcBef>
            </a:pPr>
            <a:r>
              <a:rPr lang="en-US" sz="1500" dirty="0" smtClean="0"/>
              <a:t>Residential stability and integration</a:t>
            </a:r>
          </a:p>
          <a:p>
            <a:pPr lvl="1">
              <a:spcBef>
                <a:spcPts val="0"/>
              </a:spcBef>
            </a:pPr>
            <a:r>
              <a:rPr lang="en-US" sz="1500" dirty="0" smtClean="0">
                <a:solidFill>
                  <a:srgbClr val="FF0000"/>
                </a:solidFill>
              </a:rPr>
              <a:t>Prevalence of civil society organizations</a:t>
            </a:r>
          </a:p>
          <a:p>
            <a:pPr lvl="1">
              <a:spcBef>
                <a:spcPts val="0"/>
              </a:spcBef>
            </a:pPr>
            <a:endParaRPr lang="en-US" sz="1200" dirty="0" smtClean="0"/>
          </a:p>
          <a:p>
            <a:pPr lvl="1">
              <a:spcBef>
                <a:spcPts val="0"/>
              </a:spcBef>
            </a:pP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142004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71500" y="12700"/>
            <a:ext cx="7772400" cy="838200"/>
          </a:xfrm>
        </p:spPr>
        <p:txBody>
          <a:bodyPr/>
          <a:lstStyle/>
          <a:p>
            <a:r>
              <a:rPr lang="en-US" sz="2800" dirty="0" smtClean="0"/>
              <a:t>Indicator Selection Criteria</a:t>
            </a:r>
            <a:endParaRPr lang="en-US" sz="28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Availability and Currency</a:t>
            </a:r>
          </a:p>
          <a:p>
            <a:r>
              <a:rPr lang="en-US" sz="2800" dirty="0" smtClean="0"/>
              <a:t>Geographic Scale (possible to calculate at tract level)</a:t>
            </a:r>
          </a:p>
          <a:p>
            <a:r>
              <a:rPr lang="en-US" sz="2800" dirty="0" smtClean="0"/>
              <a:t>Reliability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045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Center for Regional Change">
      <a:dk1>
        <a:sysClr val="windowText" lastClr="000000"/>
      </a:dk1>
      <a:lt1>
        <a:sysClr val="window" lastClr="FFFFFF"/>
      </a:lt1>
      <a:dk2>
        <a:srgbClr val="050843"/>
      </a:dk2>
      <a:lt2>
        <a:srgbClr val="DEDEDE"/>
      </a:lt2>
      <a:accent1>
        <a:srgbClr val="98A616"/>
      </a:accent1>
      <a:accent2>
        <a:srgbClr val="265F8E"/>
      </a:accent2>
      <a:accent3>
        <a:srgbClr val="265F8E"/>
      </a:accent3>
      <a:accent4>
        <a:srgbClr val="977D35"/>
      </a:accent4>
      <a:accent5>
        <a:srgbClr val="CBB50F"/>
      </a:accent5>
      <a:accent6>
        <a:srgbClr val="050843"/>
      </a:accent6>
      <a:hlink>
        <a:srgbClr val="A1E820"/>
      </a:hlink>
      <a:folHlink>
        <a:srgbClr val="98A61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C">
      <a:majorFont>
        <a:latin typeface="Berkeley UC Davis Black"/>
        <a:ea typeface=""/>
        <a:cs typeface=""/>
      </a:majorFont>
      <a:minorFont>
        <a:latin typeface="Berkeley UC Davis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UCDavis_PPT_Template">
  <a:themeElements>
    <a:clrScheme name="UC Davis 1">
      <a:dk1>
        <a:srgbClr val="000000"/>
      </a:dk1>
      <a:lt1>
        <a:srgbClr val="FFFFFF"/>
      </a:lt1>
      <a:dk2>
        <a:srgbClr val="002855"/>
      </a:dk2>
      <a:lt2>
        <a:srgbClr val="C99700"/>
      </a:lt2>
      <a:accent1>
        <a:srgbClr val="FFFFFF"/>
      </a:accent1>
      <a:accent2>
        <a:srgbClr val="FFFFFF"/>
      </a:accent2>
      <a:accent3>
        <a:srgbClr val="AAAAB2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Blank Presentatio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D9BE59"/>
        </a:dk1>
        <a:lt1>
          <a:srgbClr val="FFFFFF"/>
        </a:lt1>
        <a:dk2>
          <a:srgbClr val="FFFFFF"/>
        </a:dk2>
        <a:lt2>
          <a:srgbClr val="000000"/>
        </a:lt2>
        <a:accent1>
          <a:srgbClr val="E3DC85"/>
        </a:accent1>
        <a:accent2>
          <a:srgbClr val="B9C7D9"/>
        </a:accent2>
        <a:accent3>
          <a:srgbClr val="FFFFFF"/>
        </a:accent3>
        <a:accent4>
          <a:srgbClr val="B9A24B"/>
        </a:accent4>
        <a:accent5>
          <a:srgbClr val="EFEBC2"/>
        </a:accent5>
        <a:accent6>
          <a:srgbClr val="A7B4C4"/>
        </a:accent6>
        <a:hlink>
          <a:srgbClr val="E1E7B7"/>
        </a:hlink>
        <a:folHlink>
          <a:srgbClr val="7892C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50948</TotalTime>
  <Words>884</Words>
  <Application>Microsoft Macintosh PowerPoint</Application>
  <PresentationFormat>On-screen Show (4:3)</PresentationFormat>
  <Paragraphs>205</Paragraphs>
  <Slides>15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template</vt:lpstr>
      <vt:lpstr>Office Theme</vt:lpstr>
      <vt:lpstr>UCDavis_PPT_Template</vt:lpstr>
      <vt:lpstr>  Regional Opportunity Index</vt:lpstr>
      <vt:lpstr>PowerPoint Presentation</vt:lpstr>
      <vt:lpstr>PowerPoint Presentation</vt:lpstr>
      <vt:lpstr>PowerPoint Presentation</vt:lpstr>
      <vt:lpstr>Comprehensive Vision of Regional Opportunity</vt:lpstr>
      <vt:lpstr>Who Can Use the ROI?</vt:lpstr>
      <vt:lpstr>Peer Review Team</vt:lpstr>
      <vt:lpstr>ROI Conceptual Categories</vt:lpstr>
      <vt:lpstr>Indicator Selection Criteria</vt:lpstr>
      <vt:lpstr>Data Sources</vt:lpstr>
      <vt:lpstr>ROI Indicators</vt:lpstr>
      <vt:lpstr>PowerPoint Presentation</vt:lpstr>
      <vt:lpstr>Youth Well-Being Index</vt:lpstr>
      <vt:lpstr>Envisioning ROI 2.0+</vt:lpstr>
      <vt:lpstr>Thank you!  http://interact.regionalchange.ucdavis.edu/roi/ </vt:lpstr>
    </vt:vector>
  </TitlesOfParts>
  <Company>CCSP, UC Davis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Putting Youth On the Map: Using Data to Foster New Conversations, Action and Accountability</dc:title>
  <dc:creator>Nancy Erbstein</dc:creator>
  <cp:lastModifiedBy>Chris Benner</cp:lastModifiedBy>
  <cp:revision>489</cp:revision>
  <cp:lastPrinted>2014-10-23T16:37:52Z</cp:lastPrinted>
  <dcterms:created xsi:type="dcterms:W3CDTF">2013-04-28T15:50:59Z</dcterms:created>
  <dcterms:modified xsi:type="dcterms:W3CDTF">2014-12-16T20:01:45Z</dcterms:modified>
</cp:coreProperties>
</file>